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4" r:id="rId3"/>
    <p:sldId id="295" r:id="rId4"/>
    <p:sldId id="296" r:id="rId5"/>
    <p:sldId id="297" r:id="rId6"/>
    <p:sldId id="298" r:id="rId7"/>
    <p:sldId id="299" r:id="rId8"/>
    <p:sldId id="300" r:id="rId9"/>
    <p:sldId id="292" r:id="rId10"/>
    <p:sldId id="277" r:id="rId11"/>
    <p:sldId id="287" r:id="rId12"/>
    <p:sldId id="293" r:id="rId13"/>
    <p:sldId id="294" r:id="rId14"/>
    <p:sldId id="30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A8C7F-81EF-4703-8E88-4468F92459C8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10C54-2943-4936-ACA7-6639CBBC3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714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898984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  <a:spcAft>
                <a:spcPts val="1125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Решение задачи на 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расчетна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КПД тепловых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двигателей.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Изменение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агрегатного состояния вещества</a:t>
            </a:r>
            <a:r>
              <a:rPr lang="ru-RU" sz="105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05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2800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sz="2800" dirty="0" smtClean="0">
                <a:latin typeface="Calibri"/>
                <a:ea typeface="Calibri"/>
                <a:cs typeface="Times New Roman"/>
              </a:rPr>
            </a:br>
            <a:r>
              <a:rPr lang="ru-RU" sz="3600" dirty="0"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42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7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2.Удельная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теплота плавления стали равна 78 кДж/кг. Это означает, что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для плавления 1 кг стали при температуре её плавления потребуется 78 кДж энергии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для плавления 78 кг стали при температуре её плавления потребуется 1 кДж энергии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для плавления 1 кг стали при комнатной температуре потребуется 78 кДж энергии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для плавления 78 кг стали при комнатной температуре потребуется 1 кДж энергии</a:t>
            </a:r>
            <a:endParaRPr lang="ru-RU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573015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3.Какие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утверждений верны?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Диффузию нельзя наблюдать в твёрдых телах. 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Б. Скорость диффузии не зависит от температуры вещества.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только А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только Б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оба утверждения верны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оба утверждения неверны</a:t>
            </a:r>
            <a:endParaRPr lang="ru-RU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2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 rot="10800000" flipV="1">
            <a:off x="323528" y="188640"/>
            <a:ext cx="8496944" cy="2028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069" tIns="63480" rIns="95220" bIns="2539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2.На рисунке показаны графики зависимости температуры от времени при нагревании и кипении воды, спирта и эфира. </a:t>
            </a:r>
            <a:b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Массы жидкостей одинаковы, нагреватели одинаковой мощности. </a:t>
            </a:r>
            <a:b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Какой жидкости соответствуют графики 1,2,3.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sz="1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://class-fizika.ru/images/8ds/8-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060848"/>
            <a:ext cx="19050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99792" y="1700808"/>
            <a:ext cx="57606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latin typeface="Roboto"/>
              </a:rPr>
              <a:t>Наклонный участок графика - нагревание, горизонтальный участок графика - кипение, при котором температура жидкости остается постоянной.</a:t>
            </a:r>
            <a:br>
              <a:rPr lang="ru-RU" dirty="0">
                <a:latin typeface="Roboto"/>
              </a:rPr>
            </a:br>
            <a:r>
              <a:rPr lang="ru-RU" dirty="0">
                <a:solidFill>
                  <a:prstClr val="black"/>
                </a:solidFill>
                <a:latin typeface="Roboto"/>
              </a:rPr>
              <a:t>По таблицам находим, что температуру кипения равную 35°С имеет эфир (график 1), 78°С - спирт (график 2), а 100°С - вода (график 3).</a:t>
            </a: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077073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Roboto"/>
              </a:rPr>
              <a:t>3. Объясните, почему высоко в горах вода закипает при температуре ниже 100 °С.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179512" y="4687252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Roboto"/>
              </a:rPr>
              <a:t>Температура кипения жидкости зависит от давления. </a:t>
            </a:r>
            <a:br>
              <a:rPr lang="ru-RU" dirty="0">
                <a:solidFill>
                  <a:prstClr val="black"/>
                </a:solidFill>
                <a:latin typeface="Roboto"/>
              </a:rPr>
            </a:br>
            <a:r>
              <a:rPr lang="ru-RU" dirty="0">
                <a:solidFill>
                  <a:prstClr val="black"/>
                </a:solidFill>
                <a:latin typeface="Roboto"/>
              </a:rPr>
              <a:t>Чем меньше давление воздуха над поверхностью жидкости, тем ниже температура ее кипения.</a:t>
            </a:r>
            <a:br>
              <a:rPr lang="ru-RU" dirty="0">
                <a:solidFill>
                  <a:prstClr val="black"/>
                </a:solidFill>
                <a:latin typeface="Roboto"/>
              </a:rPr>
            </a:br>
            <a:r>
              <a:rPr lang="ru-RU" dirty="0">
                <a:solidFill>
                  <a:prstClr val="black"/>
                </a:solidFill>
                <a:latin typeface="Roboto"/>
              </a:rPr>
              <a:t>В горах атмосферное давление уменьшается с увеличением высоты.</a:t>
            </a:r>
            <a:br>
              <a:rPr lang="ru-RU" dirty="0">
                <a:solidFill>
                  <a:prstClr val="black"/>
                </a:solidFill>
                <a:latin typeface="Roboto"/>
              </a:rPr>
            </a:br>
            <a:r>
              <a:rPr lang="ru-RU" dirty="0">
                <a:solidFill>
                  <a:prstClr val="black"/>
                </a:solidFill>
                <a:latin typeface="Roboto"/>
              </a:rPr>
              <a:t>Чем выше гора, тем ниже атмосферное давление, тем ниже становится температура кипения жидкости.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97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Даны графики зависимости температуры от времени двух тел одинаковой массы.</a:t>
            </a:r>
            <a:r>
              <a:rPr lang="ru-RU" alt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025539"/>
            <a:ext cx="3456383" cy="2264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51920" y="1111970"/>
            <a:ext cx="4896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Roboto"/>
              </a:rPr>
              <a:t>Графики состоят из трех участков: нагревание твердого тела, плавление тела (горизонтальный участок) и нагревание расплавленного тела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2312300"/>
            <a:ext cx="50405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>
                <a:solidFill>
                  <a:prstClr val="black"/>
                </a:solidFill>
                <a:latin typeface="Roboto"/>
              </a:rPr>
              <a:t>а) У какого тела выше температура плавления?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2620077"/>
            <a:ext cx="48965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  <a:latin typeface="Roboto"/>
              </a:rPr>
              <a:t>Плавление происходит при неизменной температуре плавления (горизонтальный участок графика). </a:t>
            </a:r>
            <a:br>
              <a:rPr lang="ru-RU" sz="1400" dirty="0">
                <a:solidFill>
                  <a:prstClr val="black"/>
                </a:solidFill>
                <a:latin typeface="Roboto"/>
              </a:rPr>
            </a:br>
            <a:r>
              <a:rPr lang="ru-RU" sz="1400" dirty="0">
                <a:solidFill>
                  <a:prstClr val="black"/>
                </a:solidFill>
                <a:latin typeface="Roboto"/>
              </a:rPr>
              <a:t>По графику видно, что у первого тела температура плавления выше, чем у второго тела.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651915"/>
            <a:ext cx="540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>
                <a:solidFill>
                  <a:prstClr val="black"/>
                </a:solidFill>
                <a:latin typeface="Roboto"/>
              </a:rPr>
              <a:t>б. У какого тела больше удельная теплота плавления? 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539552" y="4152275"/>
            <a:ext cx="8208912" cy="2157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>
                <a:solidFill>
                  <a:prstClr val="black"/>
                </a:solidFill>
                <a:latin typeface="Roboto"/>
              </a:rPr>
              <a:t>По графику видно, что </a:t>
            </a:r>
            <a:r>
              <a:rPr lang="ru-RU" sz="1400" dirty="0" smtClean="0">
                <a:solidFill>
                  <a:prstClr val="black"/>
                </a:solidFill>
                <a:latin typeface="Roboto"/>
              </a:rPr>
              <a:t>горизонтальный </a:t>
            </a:r>
            <a:r>
              <a:rPr lang="ru-RU" sz="1400" dirty="0">
                <a:solidFill>
                  <a:prstClr val="black"/>
                </a:solidFill>
                <a:latin typeface="Roboto"/>
              </a:rPr>
              <a:t>участок (время полного плавления тела) длиннее у второго тела</a:t>
            </a:r>
            <a:br>
              <a:rPr lang="ru-RU" sz="1400" dirty="0">
                <a:solidFill>
                  <a:prstClr val="black"/>
                </a:solidFill>
                <a:latin typeface="Roboto"/>
              </a:rPr>
            </a:br>
            <a:r>
              <a:rPr lang="ru-RU" sz="1400" dirty="0">
                <a:solidFill>
                  <a:prstClr val="black"/>
                </a:solidFill>
                <a:latin typeface="Roboto"/>
              </a:rPr>
              <a:t>Формула для плавления: Q = </a:t>
            </a:r>
            <a:r>
              <a:rPr lang="ru-RU" sz="1400" dirty="0" err="1">
                <a:solidFill>
                  <a:prstClr val="black"/>
                </a:solidFill>
                <a:latin typeface="Roboto"/>
              </a:rPr>
              <a:t>λm</a:t>
            </a:r>
            <a:r>
              <a:rPr lang="ru-RU" sz="1400" dirty="0">
                <a:solidFill>
                  <a:prstClr val="black"/>
                </a:solidFill>
                <a:latin typeface="Roboto"/>
              </a:rPr>
              <a:t/>
            </a:r>
            <a:br>
              <a:rPr lang="ru-RU" sz="1400" dirty="0">
                <a:solidFill>
                  <a:prstClr val="black"/>
                </a:solidFill>
                <a:latin typeface="Roboto"/>
              </a:rPr>
            </a:br>
            <a:r>
              <a:rPr lang="ru-RU" sz="1400" dirty="0">
                <a:solidFill>
                  <a:prstClr val="black"/>
                </a:solidFill>
                <a:latin typeface="Roboto"/>
              </a:rPr>
              <a:t>При одинаковой массе второе тело для полного плавления требует большего времени. </a:t>
            </a:r>
            <a:br>
              <a:rPr lang="ru-RU" sz="1400" dirty="0">
                <a:solidFill>
                  <a:prstClr val="black"/>
                </a:solidFill>
                <a:latin typeface="Roboto"/>
              </a:rPr>
            </a:br>
            <a:r>
              <a:rPr lang="ru-RU" sz="1400" dirty="0">
                <a:solidFill>
                  <a:prstClr val="black"/>
                </a:solidFill>
                <a:latin typeface="Roboto"/>
              </a:rPr>
              <a:t>За большее время ему подводится для плавления большее количество теплоты, чем первому телу.</a:t>
            </a:r>
            <a:br>
              <a:rPr lang="ru-RU" sz="1400" dirty="0">
                <a:solidFill>
                  <a:prstClr val="black"/>
                </a:solidFill>
                <a:latin typeface="Roboto"/>
              </a:rPr>
            </a:br>
            <a:r>
              <a:rPr lang="ru-RU" sz="1400" dirty="0">
                <a:solidFill>
                  <a:prstClr val="black"/>
                </a:solidFill>
                <a:latin typeface="Roboto"/>
              </a:rPr>
              <a:t>Но это </a:t>
            </a:r>
            <a:r>
              <a:rPr lang="ru-RU" sz="1400" dirty="0" smtClean="0">
                <a:solidFill>
                  <a:prstClr val="black"/>
                </a:solidFill>
                <a:latin typeface="Roboto"/>
              </a:rPr>
              <a:t>возможно </a:t>
            </a:r>
            <a:r>
              <a:rPr lang="ru-RU" sz="1400" dirty="0">
                <a:solidFill>
                  <a:prstClr val="black"/>
                </a:solidFill>
                <a:latin typeface="Roboto"/>
              </a:rPr>
              <a:t>только, если удельная теплота плавления второго тела (λ) больше, чем удельная теплота плавления (λ) у первого тела</a:t>
            </a:r>
            <a:r>
              <a:rPr lang="ru-RU" sz="1600" dirty="0">
                <a:solidFill>
                  <a:prstClr val="black"/>
                </a:solidFill>
                <a:latin typeface="Roboto"/>
              </a:rPr>
              <a:t>.</a:t>
            </a:r>
            <a:br>
              <a:rPr lang="ru-RU" sz="1600" dirty="0">
                <a:solidFill>
                  <a:prstClr val="black"/>
                </a:solidFill>
                <a:latin typeface="Roboto"/>
              </a:rPr>
            </a:br>
            <a:endParaRPr lang="ru-R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06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9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prstClr val="black"/>
                </a:solidFill>
                <a:latin typeface="Roboto"/>
              </a:rPr>
              <a:t>в) Одинаковы </a:t>
            </a:r>
            <a:r>
              <a:rPr lang="ru-RU" b="1" dirty="0">
                <a:solidFill>
                  <a:prstClr val="black"/>
                </a:solidFill>
                <a:latin typeface="Roboto"/>
              </a:rPr>
              <a:t>ли удельные теплоёмкости тел?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836712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Roboto"/>
              </a:rPr>
              <a:t>Формула для нагревания: Q = </a:t>
            </a:r>
            <a:r>
              <a:rPr lang="ru-RU" dirty="0" err="1">
                <a:solidFill>
                  <a:prstClr val="black"/>
                </a:solidFill>
                <a:latin typeface="Roboto"/>
              </a:rPr>
              <a:t>cm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 (t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2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 - t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1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)</a:t>
            </a:r>
            <a:br>
              <a:rPr lang="ru-RU" dirty="0">
                <a:solidFill>
                  <a:prstClr val="black"/>
                </a:solidFill>
                <a:latin typeface="Roboto"/>
              </a:rPr>
            </a:br>
            <a:r>
              <a:rPr lang="ru-RU" dirty="0">
                <a:solidFill>
                  <a:prstClr val="black"/>
                </a:solidFill>
                <a:latin typeface="Roboto"/>
              </a:rPr>
              <a:t>За время t при нагревании обоим телам передается одинаковое количество теплоты: Q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1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= Q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2</a:t>
            </a:r>
            <a:r>
              <a:rPr lang="ru-RU" dirty="0">
                <a:solidFill>
                  <a:prstClr val="black"/>
                </a:solidFill>
                <a:latin typeface="Roboto"/>
              </a:rPr>
              <a:t/>
            </a:r>
            <a:br>
              <a:rPr lang="ru-RU" dirty="0">
                <a:solidFill>
                  <a:prstClr val="black"/>
                </a:solidFill>
                <a:latin typeface="Roboto"/>
              </a:rPr>
            </a:br>
            <a:r>
              <a:rPr lang="ru-RU" dirty="0">
                <a:solidFill>
                  <a:prstClr val="black"/>
                </a:solidFill>
                <a:latin typeface="Roboto"/>
              </a:rPr>
              <a:t>с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1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m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1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(t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1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-0) = c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2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m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2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(t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2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-0)</a:t>
            </a:r>
            <a:br>
              <a:rPr lang="ru-RU" dirty="0">
                <a:solidFill>
                  <a:prstClr val="black"/>
                </a:solidFill>
                <a:latin typeface="Roboto"/>
              </a:rPr>
            </a:br>
            <a:r>
              <a:rPr lang="ru-RU" dirty="0">
                <a:solidFill>
                  <a:prstClr val="black"/>
                </a:solidFill>
                <a:latin typeface="Roboto"/>
              </a:rPr>
              <a:t>c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1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m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1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t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1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 = c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2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m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2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t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2</a:t>
            </a:r>
            <a:r>
              <a:rPr lang="ru-RU" dirty="0">
                <a:solidFill>
                  <a:prstClr val="black"/>
                </a:solidFill>
                <a:latin typeface="Roboto"/>
              </a:rPr>
              <a:t/>
            </a:r>
            <a:br>
              <a:rPr lang="ru-RU" dirty="0">
                <a:solidFill>
                  <a:prstClr val="black"/>
                </a:solidFill>
                <a:latin typeface="Roboto"/>
              </a:rPr>
            </a:br>
            <a:r>
              <a:rPr lang="ru-RU" dirty="0">
                <a:solidFill>
                  <a:prstClr val="black"/>
                </a:solidFill>
                <a:latin typeface="Roboto"/>
              </a:rPr>
              <a:t>Но массы тел одинаковы.</a:t>
            </a:r>
            <a:br>
              <a:rPr lang="ru-RU" dirty="0">
                <a:solidFill>
                  <a:prstClr val="black"/>
                </a:solidFill>
                <a:latin typeface="Roboto"/>
              </a:rPr>
            </a:br>
            <a:r>
              <a:rPr lang="ru-RU" dirty="0">
                <a:solidFill>
                  <a:prstClr val="black"/>
                </a:solidFill>
                <a:latin typeface="Roboto"/>
              </a:rPr>
              <a:t>Тогда c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1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t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1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 = c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2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t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2</a:t>
            </a:r>
            <a:r>
              <a:rPr lang="ru-RU" dirty="0">
                <a:solidFill>
                  <a:prstClr val="black"/>
                </a:solidFill>
                <a:latin typeface="Roboto"/>
              </a:rPr>
              <a:t/>
            </a:r>
            <a:br>
              <a:rPr lang="ru-RU" dirty="0">
                <a:solidFill>
                  <a:prstClr val="black"/>
                </a:solidFill>
                <a:latin typeface="Roboto"/>
              </a:rPr>
            </a:br>
            <a:r>
              <a:rPr lang="ru-RU" dirty="0">
                <a:solidFill>
                  <a:prstClr val="black"/>
                </a:solidFill>
                <a:latin typeface="Roboto"/>
              </a:rPr>
              <a:t>Температура первого тела оказывается выше, чем второго.</a:t>
            </a:r>
            <a:br>
              <a:rPr lang="ru-RU" dirty="0">
                <a:solidFill>
                  <a:prstClr val="black"/>
                </a:solidFill>
                <a:latin typeface="Roboto"/>
              </a:rPr>
            </a:br>
            <a:r>
              <a:rPr lang="ru-RU" dirty="0">
                <a:solidFill>
                  <a:prstClr val="black"/>
                </a:solidFill>
                <a:latin typeface="Roboto"/>
              </a:rPr>
              <a:t>Это возможно, если с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1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&lt; с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2</a:t>
            </a:r>
            <a:r>
              <a:rPr lang="ru-RU" dirty="0">
                <a:solidFill>
                  <a:prstClr val="black"/>
                </a:solidFill>
                <a:latin typeface="Roboto"/>
              </a:rPr>
              <a:t/>
            </a:r>
            <a:br>
              <a:rPr lang="ru-RU" dirty="0">
                <a:solidFill>
                  <a:prstClr val="black"/>
                </a:solidFill>
                <a:latin typeface="Roboto"/>
              </a:rPr>
            </a:br>
            <a:r>
              <a:rPr lang="ru-RU" dirty="0">
                <a:solidFill>
                  <a:prstClr val="black"/>
                </a:solidFill>
                <a:latin typeface="Roboto"/>
              </a:rPr>
              <a:t>Итак, удельная теплоемкость больше у второго тела, т.к. за одно и то же время второе тело нагревается меньше.</a:t>
            </a:r>
            <a:br>
              <a:rPr lang="ru-RU" dirty="0">
                <a:solidFill>
                  <a:prstClr val="black"/>
                </a:solidFill>
                <a:latin typeface="Roboto"/>
              </a:rPr>
            </a:b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85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274838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srgbClr val="3C586D"/>
                </a:solidFill>
              </a:rPr>
              <a:t>Задача № 1.  </a:t>
            </a:r>
            <a:r>
              <a:rPr lang="ru-RU" b="1" dirty="0">
                <a:solidFill>
                  <a:srgbClr val="3C586D"/>
                </a:solidFill>
              </a:rPr>
              <a:t>Первый гусеничный трактор конструкции А. Ф. </a:t>
            </a:r>
            <a:r>
              <a:rPr lang="ru-RU" b="1" dirty="0" err="1">
                <a:solidFill>
                  <a:srgbClr val="3C586D"/>
                </a:solidFill>
              </a:rPr>
              <a:t>Блинова</a:t>
            </a:r>
            <a:r>
              <a:rPr lang="ru-RU" b="1" dirty="0">
                <a:solidFill>
                  <a:srgbClr val="3C586D"/>
                </a:solidFill>
              </a:rPr>
              <a:t>, 1888 г., имел два паровых двигателя. За 1 ч он расходовал 5 кг топлива, у которого удельная теплота сгорания равна 30 • 10</a:t>
            </a:r>
            <a:r>
              <a:rPr lang="ru-RU" b="1" baseline="30000" dirty="0">
                <a:solidFill>
                  <a:srgbClr val="3C586D"/>
                </a:solidFill>
              </a:rPr>
              <a:t>6</a:t>
            </a:r>
            <a:r>
              <a:rPr lang="ru-RU" b="1" dirty="0">
                <a:solidFill>
                  <a:srgbClr val="3C586D"/>
                </a:solidFill>
              </a:rPr>
              <a:t> Дж/кг. Вычислите КПД трактора, если мощность двигателя его была равна около 1,5 кВт.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467544" y="4167664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C586D"/>
                </a:solidFill>
              </a:rPr>
              <a:t>Задача № 2.  </a:t>
            </a:r>
            <a:r>
              <a:rPr lang="ru-RU" b="1" dirty="0">
                <a:solidFill>
                  <a:srgbClr val="3C586D"/>
                </a:solidFill>
              </a:rPr>
              <a:t>Двигатель внутреннего сгорания мощностью 36 кВт за 1 ч работы израсходовал 14 кг бензина. Определите КПД двигателя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692696"/>
            <a:ext cx="77768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spc="-100" dirty="0" smtClean="0">
              <a:ln w="3200">
                <a:solidFill>
                  <a:srgbClr val="F4E7ED">
                    <a:shade val="75000"/>
                    <a:alpha val="25000"/>
                  </a:srgbClr>
                </a:solidFill>
                <a:prstDash val="solid"/>
                <a:round/>
              </a:ln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algn="ctr"/>
            <a:r>
              <a:rPr lang="ru-RU" sz="2400" b="1" spc="-100" dirty="0" smtClean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Решить </a:t>
            </a:r>
            <a:r>
              <a:rPr lang="ru-RU" sz="2400" b="1" spc="-100" dirty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задачи самостоятельно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50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Количество теплоты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605155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61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9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Краткая теория для решения Задачи на КПД тепловых двигателей.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ЗАДАЧИ на КПД тепловых двигателе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96573"/>
            <a:ext cx="8568952" cy="5516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80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9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Формулы, используемые на уроках «Задачи на КПД тепловых двигателей».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83913"/>
              </p:ext>
            </p:extLst>
          </p:nvPr>
        </p:nvGraphicFramePr>
        <p:xfrm>
          <a:off x="395536" y="1844824"/>
          <a:ext cx="8136904" cy="4680520"/>
        </p:xfrm>
        <a:graphic>
          <a:graphicData uri="http://schemas.openxmlformats.org/drawingml/2006/table">
            <a:tbl>
              <a:tblPr/>
              <a:tblGrid>
                <a:gridCol w="2185167"/>
                <a:gridCol w="1667262"/>
                <a:gridCol w="2196243"/>
                <a:gridCol w="2088232"/>
              </a:tblGrid>
              <a:tr h="1108272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993300"/>
                          </a:solidFill>
                          <a:effectLst/>
                        </a:rPr>
                        <a:t>Название величины</a:t>
                      </a:r>
                      <a:endParaRPr lang="ru-RU" sz="2000" b="1" dirty="0">
                        <a:solidFill>
                          <a:srgbClr val="03437C"/>
                        </a:solidFill>
                        <a:effectLst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>
                          <a:solidFill>
                            <a:srgbClr val="993300"/>
                          </a:solidFill>
                          <a:effectLst/>
                        </a:rPr>
                        <a:t>Обозначение</a:t>
                      </a:r>
                      <a:endParaRPr lang="ru-RU" sz="2000" b="1">
                        <a:solidFill>
                          <a:srgbClr val="03437C"/>
                        </a:solidFill>
                        <a:effectLst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>
                          <a:solidFill>
                            <a:srgbClr val="993300"/>
                          </a:solidFill>
                          <a:effectLst/>
                        </a:rPr>
                        <a:t>Единица измерения</a:t>
                      </a:r>
                      <a:endParaRPr lang="ru-RU" sz="2000" b="1">
                        <a:solidFill>
                          <a:srgbClr val="03437C"/>
                        </a:solidFill>
                        <a:effectLst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>
                          <a:solidFill>
                            <a:srgbClr val="993300"/>
                          </a:solidFill>
                          <a:effectLst/>
                        </a:rPr>
                        <a:t>Формула</a:t>
                      </a:r>
                      <a:endParaRPr lang="ru-RU" sz="2000" b="1">
                        <a:solidFill>
                          <a:srgbClr val="03437C"/>
                        </a:solidFill>
                        <a:effectLst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708">
                <a:tc>
                  <a:txBody>
                    <a:bodyPr/>
                    <a:lstStyle/>
                    <a:p>
                      <a:pPr algn="l"/>
                      <a:r>
                        <a:rPr lang="ru-RU" sz="2000" b="1" i="1" dirty="0">
                          <a:solidFill>
                            <a:srgbClr val="333399"/>
                          </a:solidFill>
                          <a:effectLst/>
                        </a:rPr>
                        <a:t>Масса топлива</a:t>
                      </a:r>
                      <a:endParaRPr lang="ru-RU" sz="2000" b="1" dirty="0">
                        <a:solidFill>
                          <a:srgbClr val="03437C"/>
                        </a:solidFill>
                        <a:effectLst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i="1" dirty="0">
                          <a:solidFill>
                            <a:srgbClr val="03437C"/>
                          </a:solidFill>
                          <a:effectLst/>
                        </a:rPr>
                        <a:t>m</a:t>
                      </a:r>
                      <a:endParaRPr lang="en-US" sz="2000" b="1" dirty="0">
                        <a:solidFill>
                          <a:srgbClr val="03437C"/>
                        </a:solidFill>
                        <a:effectLst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3437C"/>
                          </a:solidFill>
                          <a:effectLst/>
                        </a:rPr>
                        <a:t>кг</a:t>
                      </a: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000" b="1">
                        <a:solidFill>
                          <a:srgbClr val="03437C"/>
                        </a:solidFill>
                        <a:effectLst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593">
                <a:tc>
                  <a:txBody>
                    <a:bodyPr/>
                    <a:lstStyle/>
                    <a:p>
                      <a:pPr algn="l"/>
                      <a:r>
                        <a:rPr lang="ru-RU" sz="2000" b="1" i="1" dirty="0">
                          <a:solidFill>
                            <a:srgbClr val="333399"/>
                          </a:solidFill>
                          <a:effectLst/>
                        </a:rPr>
                        <a:t>Удельная теплота сгорания топлива</a:t>
                      </a:r>
                      <a:endParaRPr lang="ru-RU" sz="2000" b="1" dirty="0">
                        <a:solidFill>
                          <a:srgbClr val="03437C"/>
                        </a:solidFill>
                        <a:effectLst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i="1" dirty="0">
                          <a:solidFill>
                            <a:srgbClr val="03437C"/>
                          </a:solidFill>
                          <a:effectLst/>
                        </a:rPr>
                        <a:t>q</a:t>
                      </a:r>
                      <a:endParaRPr lang="en-US" sz="2000" b="1" dirty="0">
                        <a:solidFill>
                          <a:srgbClr val="03437C"/>
                        </a:solidFill>
                        <a:effectLst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3437C"/>
                          </a:solidFill>
                          <a:effectLst/>
                        </a:rPr>
                        <a:t>Дж/кг</a:t>
                      </a: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000" b="1">
                        <a:solidFill>
                          <a:srgbClr val="03437C"/>
                        </a:solidFill>
                        <a:effectLst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936">
                <a:tc>
                  <a:txBody>
                    <a:bodyPr/>
                    <a:lstStyle/>
                    <a:p>
                      <a:pPr algn="l"/>
                      <a:r>
                        <a:rPr lang="ru-RU" sz="2000" b="1" i="1" dirty="0">
                          <a:solidFill>
                            <a:srgbClr val="333399"/>
                          </a:solidFill>
                          <a:effectLst/>
                        </a:rPr>
                        <a:t>Полезная работа</a:t>
                      </a:r>
                      <a:endParaRPr lang="ru-RU" sz="2000" b="1" dirty="0">
                        <a:solidFill>
                          <a:srgbClr val="03437C"/>
                        </a:solidFill>
                        <a:effectLst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i="1">
                          <a:solidFill>
                            <a:srgbClr val="03437C"/>
                          </a:solidFill>
                          <a:effectLst/>
                        </a:rPr>
                        <a:t>А</a:t>
                      </a:r>
                      <a:r>
                        <a:rPr lang="ru-RU" sz="2000" b="1" i="1" baseline="-25000">
                          <a:solidFill>
                            <a:srgbClr val="03437C"/>
                          </a:solidFill>
                          <a:effectLst/>
                        </a:rPr>
                        <a:t>п</a:t>
                      </a:r>
                      <a:endParaRPr lang="ru-RU" sz="2000" b="1">
                        <a:solidFill>
                          <a:srgbClr val="03437C"/>
                        </a:solidFill>
                        <a:effectLst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3437C"/>
                          </a:solidFill>
                          <a:effectLst/>
                        </a:rPr>
                        <a:t>Дж</a:t>
                      </a: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i="1" dirty="0">
                          <a:solidFill>
                            <a:srgbClr val="03437C"/>
                          </a:solidFill>
                          <a:effectLst/>
                        </a:rPr>
                        <a:t>А</a:t>
                      </a:r>
                      <a:r>
                        <a:rPr lang="ru-RU" sz="2000" b="1" i="1" baseline="-25000" dirty="0">
                          <a:solidFill>
                            <a:srgbClr val="03437C"/>
                          </a:solidFill>
                          <a:effectLst/>
                        </a:rPr>
                        <a:t>п</a:t>
                      </a:r>
                      <a:r>
                        <a:rPr lang="ru-RU" sz="2000" b="1" dirty="0">
                          <a:solidFill>
                            <a:srgbClr val="03437C"/>
                          </a:solidFill>
                          <a:effectLst/>
                        </a:rPr>
                        <a:t> = </a:t>
                      </a:r>
                      <a:r>
                        <a:rPr lang="en-US" sz="2000" b="1" dirty="0">
                          <a:solidFill>
                            <a:srgbClr val="03437C"/>
                          </a:solidFill>
                          <a:effectLst/>
                        </a:rPr>
                        <a:t>ɳ </a:t>
                      </a:r>
                      <a:r>
                        <a:rPr lang="en-US" sz="2000" b="1" i="1" dirty="0">
                          <a:solidFill>
                            <a:srgbClr val="03437C"/>
                          </a:solidFill>
                          <a:effectLst/>
                        </a:rPr>
                        <a:t>Q</a:t>
                      </a:r>
                      <a:endParaRPr lang="en-US" sz="2000" b="1" dirty="0">
                        <a:solidFill>
                          <a:srgbClr val="03437C"/>
                        </a:solidFill>
                        <a:effectLst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957">
                <a:tc>
                  <a:txBody>
                    <a:bodyPr/>
                    <a:lstStyle/>
                    <a:p>
                      <a:pPr algn="l"/>
                      <a:r>
                        <a:rPr lang="ru-RU" sz="2000" b="1" i="1" dirty="0">
                          <a:solidFill>
                            <a:srgbClr val="333399"/>
                          </a:solidFill>
                          <a:effectLst/>
                        </a:rPr>
                        <a:t>Затраченная энергия</a:t>
                      </a:r>
                      <a:endParaRPr lang="ru-RU" sz="2000" b="1" dirty="0">
                        <a:solidFill>
                          <a:srgbClr val="03437C"/>
                        </a:solidFill>
                        <a:effectLst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i="1">
                          <a:solidFill>
                            <a:srgbClr val="03437C"/>
                          </a:solidFill>
                          <a:effectLst/>
                        </a:rPr>
                        <a:t>Q</a:t>
                      </a:r>
                      <a:endParaRPr lang="en-US" sz="2000" b="1">
                        <a:solidFill>
                          <a:srgbClr val="03437C"/>
                        </a:solidFill>
                        <a:effectLst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3437C"/>
                          </a:solidFill>
                          <a:effectLst/>
                        </a:rPr>
                        <a:t>Дж</a:t>
                      </a: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i="1" dirty="0">
                          <a:solidFill>
                            <a:srgbClr val="03437C"/>
                          </a:solidFill>
                          <a:effectLst/>
                        </a:rPr>
                        <a:t>Q = </a:t>
                      </a:r>
                      <a:r>
                        <a:rPr lang="en-US" sz="2000" b="1" i="1" dirty="0" err="1" smtClean="0">
                          <a:solidFill>
                            <a:srgbClr val="03437C"/>
                          </a:solidFill>
                          <a:effectLst/>
                        </a:rPr>
                        <a:t>qm</a:t>
                      </a:r>
                      <a:endParaRPr lang="en-US" sz="2000" b="1" dirty="0">
                        <a:solidFill>
                          <a:srgbClr val="03437C"/>
                        </a:solidFill>
                        <a:effectLst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054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КПД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ɳ</a:t>
                      </a: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%</a:t>
                      </a: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44724" marR="44724" marT="22362" marB="22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2049" name="Picture 1" descr="C:\Users\Okunev\Desktop\2018-11-14_23-26-0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296" y="5780980"/>
            <a:ext cx="1536048" cy="672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46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C586D"/>
                </a:solidFill>
              </a:rPr>
              <a:t>Задача № 1.  </a:t>
            </a:r>
            <a:r>
              <a:rPr lang="ru-RU" b="1" dirty="0">
                <a:solidFill>
                  <a:srgbClr val="3C586D"/>
                </a:solidFill>
              </a:rPr>
              <a:t>Определите КПД двигателя автомобиля, которому для выполнения работы 110,4 МДж потребовалось 8 кг бензина.</a:t>
            </a:r>
            <a:endParaRPr lang="ru-RU" dirty="0"/>
          </a:p>
        </p:txBody>
      </p:sp>
      <p:pic>
        <p:nvPicPr>
          <p:cNvPr id="3074" name="Picture 2" descr="https://uchitel.pro/wp-content/uploads/2018/11/2018-11-14_23-28-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" y="1844824"/>
            <a:ext cx="7934325" cy="324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00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C586D"/>
                </a:solidFill>
              </a:rPr>
              <a:t>Задача № </a:t>
            </a:r>
            <a:r>
              <a:rPr lang="ru-RU" dirty="0" smtClean="0">
                <a:solidFill>
                  <a:srgbClr val="3C586D"/>
                </a:solidFill>
              </a:rPr>
              <a:t>2. </a:t>
            </a:r>
            <a:r>
              <a:rPr lang="ru-RU" b="1" dirty="0">
                <a:solidFill>
                  <a:srgbClr val="3C586D"/>
                </a:solidFill>
              </a:rPr>
              <a:t> На теплоходе установлен дизельный двигатель мощностью 80 кВт с КПД 30%. На сколько километров пути ему хватит 1 т дизельного топлива при скорости движения 20 км/ч? Удельная теплота сгорания дизельного топлива 43 МДж/кг.</a:t>
            </a:r>
            <a:endParaRPr lang="ru-RU" b="0" dirty="0">
              <a:solidFill>
                <a:srgbClr val="3C586D"/>
              </a:solidFill>
              <a:effectLst/>
            </a:endParaRPr>
          </a:p>
        </p:txBody>
      </p:sp>
      <p:pic>
        <p:nvPicPr>
          <p:cNvPr id="4098" name="Picture 2" descr="https://uchitel.pro/wp-content/uploads/2018/11/2018-11-15_15-17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24742"/>
            <a:ext cx="8136904" cy="4740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73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C586D"/>
                </a:solidFill>
              </a:rPr>
              <a:t>Задача № </a:t>
            </a:r>
            <a:r>
              <a:rPr lang="ru-RU" dirty="0" smtClean="0">
                <a:solidFill>
                  <a:srgbClr val="3C586D"/>
                </a:solidFill>
              </a:rPr>
              <a:t>3. </a:t>
            </a:r>
            <a:r>
              <a:rPr lang="ru-RU" dirty="0">
                <a:solidFill>
                  <a:srgbClr val="3C586D"/>
                </a:solidFill>
              </a:rPr>
              <a:t> </a:t>
            </a:r>
            <a:r>
              <a:rPr lang="ru-RU" b="1" dirty="0">
                <a:solidFill>
                  <a:srgbClr val="3C586D"/>
                </a:solidFill>
              </a:rPr>
              <a:t>Патрон травматического пистолета «Оса» 18 x 45 мм, содержит резиновую пулю массой 8,4 г. Определите КПД патрона, если пуля при выстреле приобрела скорость 140 м/с. Масса порохового заряда патрона составляет 0,18 г, удельная теплота сгорания пороха 3,8 • 10</a:t>
            </a:r>
            <a:r>
              <a:rPr lang="ru-RU" b="1" baseline="30000" dirty="0">
                <a:solidFill>
                  <a:srgbClr val="3C586D"/>
                </a:solidFill>
              </a:rPr>
              <a:t>6</a:t>
            </a:r>
            <a:r>
              <a:rPr lang="ru-RU" b="1" dirty="0">
                <a:solidFill>
                  <a:srgbClr val="3C586D"/>
                </a:solidFill>
              </a:rPr>
              <a:t> Дж/кг.</a:t>
            </a:r>
            <a:endParaRPr lang="ru-RU" dirty="0"/>
          </a:p>
        </p:txBody>
      </p:sp>
      <p:pic>
        <p:nvPicPr>
          <p:cNvPr id="5122" name="Picture 2" descr="Патрон травматического пистолета «Оса» 18x45 мм, содержит резиновую пулю массой 8,4 г. Определите КПД патрона, если пуля при выстреле приобрела скорость 140 м/с. Масса порохового заряда патрона составляет 0,18 г, удельная теплота сгорания пороха 3,8 • 106 Дж/кг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78817"/>
            <a:ext cx="8712967" cy="5340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50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C586D"/>
                </a:solidFill>
              </a:rPr>
              <a:t>Задача № 7.  </a:t>
            </a:r>
            <a:r>
              <a:rPr lang="ru-RU" b="1" dirty="0">
                <a:solidFill>
                  <a:srgbClr val="3C586D"/>
                </a:solidFill>
              </a:rPr>
              <a:t>Двигатель внутреннего сгорания совершил полезную работу, равную 2,3 • 10</a:t>
            </a:r>
            <a:r>
              <a:rPr lang="ru-RU" b="1" baseline="30000" dirty="0">
                <a:solidFill>
                  <a:srgbClr val="3C586D"/>
                </a:solidFill>
              </a:rPr>
              <a:t>4</a:t>
            </a:r>
            <a:r>
              <a:rPr lang="ru-RU" b="1" dirty="0">
                <a:solidFill>
                  <a:srgbClr val="3C586D"/>
                </a:solidFill>
              </a:rPr>
              <a:t> кДж, и при этом израсходовал бензин массой 2 кг. Вычислите КПД этого двигателя.</a:t>
            </a:r>
            <a:endParaRPr lang="ru-RU" b="0" dirty="0">
              <a:solidFill>
                <a:srgbClr val="3C586D"/>
              </a:solidFill>
              <a:effectLst/>
            </a:endParaRPr>
          </a:p>
        </p:txBody>
      </p:sp>
      <p:pic>
        <p:nvPicPr>
          <p:cNvPr id="6146" name="Picture 2" descr="https://uchitel.pro/wp-content/uploads/2018/11/2018-11-15_17-25-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09" y="2132856"/>
            <a:ext cx="821189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92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2951947"/>
            <a:ext cx="66247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spc="-100" dirty="0" smtClean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Проанализировать решенные задачи. Решить самостоятельно </a:t>
            </a:r>
            <a:r>
              <a:rPr lang="ru-RU" sz="2400" b="1" spc="-100" dirty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до </a:t>
            </a:r>
            <a:r>
              <a:rPr lang="ru-RU" sz="2400" b="1" spc="-100" dirty="0" smtClean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06.12.2020</a:t>
            </a:r>
            <a:r>
              <a:rPr lang="ru-RU" sz="2400" spc="-100" dirty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2400" b="1" spc="-100" dirty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Выполненное задание отправить на э/а</a:t>
            </a:r>
            <a:r>
              <a:rPr lang="en-US" sz="2400" b="1" spc="-100" dirty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 </a:t>
            </a:r>
            <a:r>
              <a:rPr lang="ru-RU" sz="2400" b="1" spc="-100" dirty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spc="-100" dirty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galina-okuneva@mail.ru</a:t>
            </a:r>
            <a:r>
              <a:rPr lang="ru-RU" sz="2400" b="1" spc="-100" dirty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spc="-100" dirty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400" spc="-100" dirty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</a:b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69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617</TotalTime>
  <Words>284</Words>
  <Application>Microsoft Office PowerPoint</Application>
  <PresentationFormat>Экран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 Решение задачи на расчетна КПД тепловых двигателей. Изменение агрегатного состояния вещества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Скорость равномерного движения тела по окружности   Код ОГЭ 1.5. Скорость равномерного движения тела по окружности. Направление скорости. Формула для вычисления скорости через радиус окружности и период обращения. Центростремительное ускорение. Направление центростремительного ускорения. Формула для вычисления ускорения. Формула, связывающая период и частоту обращения</dc:title>
  <dc:creator>Okunev</dc:creator>
  <cp:lastModifiedBy>Okunev</cp:lastModifiedBy>
  <cp:revision>76</cp:revision>
  <dcterms:created xsi:type="dcterms:W3CDTF">2020-11-13T05:21:00Z</dcterms:created>
  <dcterms:modified xsi:type="dcterms:W3CDTF">2020-11-30T05:04:22Z</dcterms:modified>
</cp:coreProperties>
</file>