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314" r:id="rId2"/>
    <p:sldId id="290" r:id="rId3"/>
    <p:sldId id="308" r:id="rId4"/>
    <p:sldId id="307" r:id="rId5"/>
    <p:sldId id="296" r:id="rId6"/>
    <p:sldId id="299" r:id="rId7"/>
    <p:sldId id="297" r:id="rId8"/>
    <p:sldId id="309" r:id="rId9"/>
    <p:sldId id="310" r:id="rId10"/>
    <p:sldId id="311" r:id="rId11"/>
    <p:sldId id="312" r:id="rId12"/>
    <p:sldId id="300" r:id="rId13"/>
    <p:sldId id="302" r:id="rId14"/>
    <p:sldId id="303" r:id="rId15"/>
    <p:sldId id="30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5" autoAdjust="0"/>
  </p:normalViewPr>
  <p:slideViewPr>
    <p:cSldViewPr>
      <p:cViewPr>
        <p:scale>
          <a:sx n="61" d="100"/>
          <a:sy n="61" d="100"/>
        </p:scale>
        <p:origin x="-10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7A7-90FC-4881-9EF5-A85D0ACB101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D777-AE40-4216-A537-7E83AD8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D07-C6D3-4F45-A91D-8C1A89EF6A3E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75D-3870-4E40-A9A6-DEF8B2746937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DCC5-5258-4E09-B261-D6A0BE069993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546BC-91D6-4E22-A3B4-148D849C579B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946-63EF-450A-A0EA-6313F64A3461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05D-807B-4F6F-9C96-B77FD04E9703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A838-5BA5-422C-B3FC-3B886086BD6E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60-AB67-482C-B38C-AF5FD991F46F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0ECE-BCBB-47F2-917D-8098CAF660F1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BF1C9-48B1-44AE-A3BB-4DBFBC248FA0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759-F32A-428F-82CD-D11F94321E1F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5E76D-1267-43CB-82C2-454F46E14283}" type="datetime1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395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54994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Задачи на </a:t>
            </a:r>
            <a:r>
              <a:rPr lang="ru-RU" sz="40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расчет </a:t>
            </a:r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силы тяжести,</a:t>
            </a:r>
            <a:b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</a:br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 вес тела, силы упругости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b="1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силу упругости, возникающую при растяжении резины грузом массой 5 кг.</a:t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class-fizika.ru/images/sd/sd7-3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8" y="2109280"/>
            <a:ext cx="8347428" cy="3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8002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b="1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Найти удлинение пружины, возникающее под действием подвешенного к ней груза массой 200 г, если жесткость пружины равна 1000 Н/м.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этой задаче Х -это удлинение пружины, иначе величина деформации пружины, равна изменению длины пружины при деформации) </a:t>
            </a:r>
            <a:r>
              <a:rPr lang="ru-RU" dirty="0" smtClean="0">
                <a:effectLst/>
                <a:latin typeface="Roboto"/>
              </a:rPr>
              <a:t/>
            </a:r>
            <a:br>
              <a:rPr lang="ru-RU" dirty="0" smtClean="0">
                <a:effectLst/>
                <a:latin typeface="Roboto"/>
              </a:rPr>
            </a:br>
            <a:endParaRPr lang="ru-RU" dirty="0"/>
          </a:p>
        </p:txBody>
      </p:sp>
      <p:pic>
        <p:nvPicPr>
          <p:cNvPr id="7170" name="Picture 2" descr="http://class-fizika.ru/images/sd/sd7-3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0648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12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894928"/>
          </a:xfrm>
        </p:spPr>
        <p:txBody>
          <a:bodyPr>
            <a:norm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 №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вес имеет вода объемом 3 дм</a:t>
            </a:r>
            <a:r>
              <a:rPr lang="ru-RU" sz="2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70548"/>
              </p:ext>
            </p:extLst>
          </p:nvPr>
        </p:nvGraphicFramePr>
        <p:xfrm>
          <a:off x="683568" y="1700808"/>
          <a:ext cx="7992888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1625269"/>
                <a:gridCol w="1284722"/>
                <a:gridCol w="5082897"/>
              </a:tblGrid>
              <a:tr h="388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V=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дм</a:t>
                      </a: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ρ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=1000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кг/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g = 10 H/кг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Найти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Р-?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Р= </a:t>
                      </a: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*ρ*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g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ρ=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(кг/ м³);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*ρ;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Р=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*ρ*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g; Р=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3*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1000кг/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24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3*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10 H/кг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30Н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Ответ: Р=30Н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C586D"/>
                </a:solidFill>
                <a:effectLst/>
              </a:rPr>
              <a:t> </a:t>
            </a:r>
            <a:r>
              <a:rPr lang="ru-RU" sz="22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</a:t>
            </a:r>
            <a:r>
              <a:rPr lang="ru-RU" sz="2200" b="1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Подвешенная </a:t>
            </a: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потолку люстра действует на потолок с силой 49 Н. Какова масса люстры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?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uchitel.pro/wp-content/uploads/2018/02/2018-07-30_8-30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7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6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63272" cy="1224136"/>
          </a:xfrm>
        </p:spPr>
        <p:txBody>
          <a:bodyPr>
            <a:noAutofit/>
          </a:bodyPr>
          <a:lstStyle/>
          <a:p>
            <a:pPr marR="38100" lvl="0" algn="just">
              <a:lnSpc>
                <a:spcPts val="2350"/>
              </a:lnSpc>
              <a:spcAft>
                <a:spcPts val="0"/>
              </a:spcAft>
              <a:buClr>
                <a:srgbClr val="000000"/>
              </a:buClr>
              <a:buSzPts val="1700"/>
              <a:tabLst>
                <a:tab pos="422275" algn="l"/>
              </a:tabLst>
            </a:pPr>
            <a:r>
              <a:rPr lang="ru-RU" sz="2400" b="1" spc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Решить задачи самостоятельно</a:t>
            </a:r>
            <a:r>
              <a:rPr lang="ru-RU" sz="2000" b="1" spc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/>
            </a:r>
            <a:br>
              <a:rPr lang="ru-RU" sz="2000" b="1" spc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</a:br>
            <a:r>
              <a:rPr lang="ru-RU" sz="2000" b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/>
            </a:r>
            <a:br>
              <a:rPr lang="ru-RU" sz="2000" b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</a:br>
            <a:r>
              <a:rPr lang="ru-RU" sz="2000" b="1" spc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В </a:t>
            </a:r>
            <a:r>
              <a:rPr lang="ru-RU" sz="2000" b="1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сосуде с водой находятся два бруска одинаковой массы — де­ревянный и медный. На какой из брусков действует </a:t>
            </a:r>
            <a:r>
              <a:rPr lang="ru-RU" sz="2000" b="1" spc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большая си­ла </a:t>
            </a:r>
            <a:r>
              <a:rPr lang="ru-RU" sz="2000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тяжести?</a:t>
            </a:r>
            <a:br>
              <a:rPr lang="ru-RU" sz="2000" spc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33563"/>
            <a:ext cx="8064896" cy="958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marR="38100" indent="-736600" algn="just">
              <a:lnSpc>
                <a:spcPts val="2250"/>
              </a:lnSpc>
              <a:spcAft>
                <a:spcPts val="0"/>
              </a:spcAft>
            </a:pPr>
            <a:endParaRPr lang="ru-RU" spc="100" dirty="0" smtClean="0">
              <a:latin typeface="Bookman Old Style"/>
              <a:ea typeface="Bookman Old Style"/>
              <a:cs typeface="Bookman Old Style"/>
            </a:endParaRPr>
          </a:p>
          <a:p>
            <a:pPr marL="419100" marR="38100" indent="-736600" algn="just">
              <a:lnSpc>
                <a:spcPts val="2250"/>
              </a:lnSpc>
              <a:spcAft>
                <a:spcPts val="0"/>
              </a:spcAft>
            </a:pP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2</a:t>
            </a: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) </a:t>
            </a:r>
            <a:r>
              <a:rPr lang="ru-RU" b="1" spc="100" dirty="0">
                <a:latin typeface="Bookman Old Style"/>
                <a:ea typeface="Bookman Old Style"/>
                <a:cs typeface="Bookman Old Style"/>
              </a:rPr>
              <a:t>Какова масса корзины яблок, если на нее действует сила тя­жести 600 Н?</a:t>
            </a:r>
            <a:endParaRPr lang="ru-RU" b="1" spc="100" dirty="0">
              <a:effectLst/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12976"/>
            <a:ext cx="806489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marR="38100" indent="-736600" algn="just">
              <a:lnSpc>
                <a:spcPts val="2250"/>
              </a:lnSpc>
              <a:spcAft>
                <a:spcPts val="0"/>
              </a:spcAft>
            </a:pPr>
            <a:endParaRPr lang="ru-RU" spc="100" dirty="0" smtClean="0">
              <a:latin typeface="Bookman Old Style"/>
              <a:ea typeface="Bookman Old Style"/>
              <a:cs typeface="Bookman Old Style"/>
            </a:endParaRPr>
          </a:p>
          <a:p>
            <a:pPr marL="419100" marR="38100" indent="-736600" algn="just">
              <a:lnSpc>
                <a:spcPts val="2250"/>
              </a:lnSpc>
              <a:spcAft>
                <a:spcPts val="0"/>
              </a:spcAft>
            </a:pP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3</a:t>
            </a: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) </a:t>
            </a:r>
            <a:r>
              <a:rPr lang="ru-RU" b="1" spc="100" dirty="0">
                <a:latin typeface="Bookman Old Style"/>
                <a:ea typeface="Bookman Old Style"/>
                <a:cs typeface="Bookman Old Style"/>
              </a:rPr>
              <a:t>Бидон с молоком имеет массу 40 кг. Какая сила тяжести дей­ствует на этот бидон?</a:t>
            </a:r>
            <a:endParaRPr lang="ru-RU" b="1" spc="100" dirty="0">
              <a:effectLst/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3305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lvl="0" algn="just">
              <a:lnSpc>
                <a:spcPts val="2350"/>
              </a:lnSpc>
              <a:spcAft>
                <a:spcPts val="0"/>
              </a:spcAft>
              <a:buClr>
                <a:srgbClr val="000000"/>
              </a:buClr>
              <a:buSzPts val="1700"/>
              <a:tabLst>
                <a:tab pos="422275" algn="l"/>
              </a:tabLst>
            </a:pPr>
            <a:endParaRPr lang="ru-RU" b="1" spc="100" dirty="0" smtClean="0">
              <a:solidFill>
                <a:srgbClr val="000000"/>
              </a:solidFill>
              <a:latin typeface="Bookman Old Style"/>
              <a:ea typeface="Bookman Old Style"/>
              <a:cs typeface="Bookman Old Style"/>
            </a:endParaRPr>
          </a:p>
          <a:p>
            <a:pPr marR="38100" lvl="0" algn="just">
              <a:lnSpc>
                <a:spcPts val="2350"/>
              </a:lnSpc>
              <a:spcAft>
                <a:spcPts val="0"/>
              </a:spcAft>
              <a:buClr>
                <a:srgbClr val="000000"/>
              </a:buClr>
              <a:buSzPts val="1700"/>
              <a:tabLst>
                <a:tab pos="422275" algn="l"/>
              </a:tabLst>
            </a:pPr>
            <a:r>
              <a:rPr lang="ru-RU" b="1" spc="1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rPr>
              <a:t>4</a:t>
            </a:r>
            <a:r>
              <a:rPr lang="ru-RU" b="1" spc="1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rPr>
              <a:t>) </a:t>
            </a:r>
            <a:r>
              <a:rPr lang="ru-RU" b="1" spc="100" dirty="0">
                <a:latin typeface="Bookman Old Style"/>
                <a:ea typeface="Bookman Old Style"/>
                <a:cs typeface="Bookman Old Style"/>
              </a:rPr>
              <a:t>Стальной шар перенесли с поверхности стола в стакан с водой. Изменилась ли при этом сила тяжести</a:t>
            </a:r>
            <a:r>
              <a:rPr lang="ru-RU" b="1" spc="100" dirty="0" smtClean="0">
                <a:latin typeface="Bookman Old Style"/>
                <a:ea typeface="Bookman Old Style"/>
                <a:cs typeface="Bookman Old Style"/>
              </a:rPr>
              <a:t>?</a:t>
            </a:r>
            <a:endParaRPr lang="ru-RU" spc="100" dirty="0" smtClean="0">
              <a:latin typeface="Bookman Old Style"/>
              <a:ea typeface="Bookman Old Style"/>
              <a:cs typeface="Bookman Old Style"/>
            </a:endParaRPr>
          </a:p>
          <a:p>
            <a:pPr marL="419100" marR="38100" indent="-736600" algn="just">
              <a:lnSpc>
                <a:spcPts val="2350"/>
              </a:lnSpc>
              <a:spcAft>
                <a:spcPts val="0"/>
              </a:spcAft>
            </a:pP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5</a:t>
            </a:r>
            <a:r>
              <a:rPr lang="ru-RU" spc="100" dirty="0" smtClean="0">
                <a:latin typeface="Bookman Old Style"/>
                <a:ea typeface="Bookman Old Style"/>
                <a:cs typeface="Bookman Old Style"/>
              </a:rPr>
              <a:t>) </a:t>
            </a:r>
            <a:r>
              <a:rPr lang="ru-RU" b="1" spc="100" dirty="0">
                <a:latin typeface="Bookman Old Style"/>
                <a:ea typeface="Bookman Old Style"/>
                <a:cs typeface="Bookman Old Style"/>
              </a:rPr>
              <a:t>Какой объем воды находится в сосуде, если на нее действует сила тяжести 500 Н ?</a:t>
            </a:r>
            <a:endParaRPr lang="ru-RU" b="1" spc="100" dirty="0">
              <a:effectLst/>
              <a:latin typeface="Bookman Old Style"/>
              <a:ea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10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47640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Решить задачи самостоятельно до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29.11.2020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Выполненное задание отправить на э/а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galina-okuneva@mail.ru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1. В </a:t>
            </a:r>
            <a:r>
              <a:rPr lang="ru-RU" sz="2000" b="1" spc="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сосуде с водой находятся два бруска одинаковой массы — де­ревянный и медный. На какой из брусков действует большая си­ла тяжести?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8439"/>
            <a:ext cx="813690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marR="38100" lvl="0" indent="-736600" algn="just">
              <a:lnSpc>
                <a:spcPts val="2250"/>
              </a:lnSpc>
            </a:pPr>
            <a:r>
              <a:rPr lang="ru-RU" spc="100" dirty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r>
              <a:rPr lang="ru-RU" b="1" spc="100" dirty="0" smtClean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2. </a:t>
            </a:r>
            <a:r>
              <a:rPr lang="ru-RU" sz="2000" b="1" spc="100" dirty="0">
                <a:solidFill>
                  <a:prstClr val="black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Какова масса корзины яблок, если на нее действует сила тя­жести 600 Н?</a:t>
            </a:r>
            <a:endParaRPr lang="ru-RU" sz="2000" b="1" spc="100" dirty="0">
              <a:solidFill>
                <a:prstClr val="black"/>
              </a:solidFill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110677"/>
            <a:ext cx="799288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marR="38100" lvl="0" indent="-736600" algn="just">
              <a:lnSpc>
                <a:spcPts val="2250"/>
              </a:lnSpc>
            </a:pPr>
            <a:r>
              <a:rPr lang="ru-RU" b="1" spc="100" dirty="0" smtClean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3. Бидон </a:t>
            </a:r>
            <a:r>
              <a:rPr lang="ru-RU" b="1" spc="100" dirty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с молоком имеет массу 40 кг. Какая сила тяжести дей­ствует на этот бидон?</a:t>
            </a:r>
            <a:endParaRPr lang="ru-RU" b="1" spc="100" dirty="0">
              <a:solidFill>
                <a:prstClr val="black"/>
              </a:solidFill>
              <a:latin typeface="Bookman Old Style"/>
              <a:ea typeface="Bookman Old Style"/>
              <a:cs typeface="Bookman Old Style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83568" y="406415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lvl="0" algn="just">
              <a:lnSpc>
                <a:spcPts val="2350"/>
              </a:lnSpc>
              <a:buClr>
                <a:srgbClr val="000000"/>
              </a:buClr>
              <a:buSzPts val="1700"/>
              <a:tabLst>
                <a:tab pos="422275" algn="l"/>
              </a:tabLst>
            </a:pPr>
            <a:r>
              <a:rPr lang="ru-RU" b="1" spc="1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rPr>
              <a:t>4. </a:t>
            </a:r>
            <a:r>
              <a:rPr lang="ru-RU" b="1" spc="100" dirty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Стальной шар перенесли с поверхности стола в стакан с водой. Изменилась ли при этом сила тяжести?</a:t>
            </a:r>
            <a:endParaRPr lang="ru-RU" spc="100" dirty="0">
              <a:solidFill>
                <a:prstClr val="black"/>
              </a:solidFill>
              <a:latin typeface="Bookman Old Style"/>
              <a:ea typeface="Bookman Old Style"/>
              <a:cs typeface="Bookman Old Style"/>
            </a:endParaRPr>
          </a:p>
          <a:p>
            <a:pPr marL="419100" marR="38100" lvl="0" indent="-736600" algn="just">
              <a:lnSpc>
                <a:spcPts val="2350"/>
              </a:lnSpc>
            </a:pPr>
            <a:r>
              <a:rPr lang="ru-RU" spc="100" dirty="0" smtClean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5. </a:t>
            </a:r>
            <a:r>
              <a:rPr lang="ru-RU" b="1" spc="100" dirty="0">
                <a:solidFill>
                  <a:prstClr val="black"/>
                </a:solidFill>
                <a:latin typeface="Bookman Old Style"/>
                <a:ea typeface="Bookman Old Style"/>
                <a:cs typeface="Bookman Old Style"/>
              </a:rPr>
              <a:t>Какой объем воды находится в сосуде, если на нее действует сила тяжести 500 Н ?</a:t>
            </a:r>
            <a:endParaRPr lang="ru-RU" b="1" spc="100" dirty="0">
              <a:solidFill>
                <a:prstClr val="black"/>
              </a:solidFill>
              <a:latin typeface="Bookman Old Style"/>
              <a:ea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878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9532"/>
              </p:ext>
            </p:extLst>
          </p:nvPr>
        </p:nvGraphicFramePr>
        <p:xfrm>
          <a:off x="467544" y="332657"/>
          <a:ext cx="8219255" cy="4727510"/>
        </p:xfrm>
        <a:graphic>
          <a:graphicData uri="http://schemas.openxmlformats.org/drawingml/2006/table">
            <a:tbl>
              <a:tblPr firstRow="1" firstCol="1" bandRow="1"/>
              <a:tblGrid>
                <a:gridCol w="3312367"/>
                <a:gridCol w="1800201"/>
                <a:gridCol w="1267457"/>
                <a:gridCol w="1839230"/>
              </a:tblGrid>
              <a:tr h="107591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 = F / 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9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Вес тела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 = m *g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3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тяжести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 = mg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8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Постоянная (сила тяжести, действующая на тело массой 1 кг)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 = 10 H/кг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H/кг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упругости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 smtClean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k*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Коэффициент упругости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Н/м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 = F</a:t>
                      </a:r>
                      <a:r>
                        <a:rPr lang="ru-RU" sz="2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r>
                        <a:rPr lang="ru-RU" sz="24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l-G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Δ</a:t>
                      </a:r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sz="20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упругости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сила, возникающая при деформации тела, стремящаяся вернуть тело в первоначальное состояние. Упругую силу, действующую на тело со стороны опоры, называют силой реакции опоры.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упругости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направлена противоположно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силе, которая вызвала изменение формы или размеров тела</a:t>
            </a:r>
          </a:p>
        </p:txBody>
      </p:sp>
      <p:pic>
        <p:nvPicPr>
          <p:cNvPr id="1026" name="Picture 2" descr="ЗАКОН Г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7" y="2924943"/>
            <a:ext cx="7205111" cy="32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Силу, возникающую между поверхностями соприкасающихся тел и препятствующую их относительному перемещению, называют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силой трения.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сила, прижимающая тело к поверхности, тем больше возникающая при этом сила трения</a:t>
            </a:r>
          </a:p>
        </p:txBody>
      </p:sp>
    </p:spTree>
    <p:extLst>
      <p:ext uri="{BB962C8B-B14F-4D97-AF65-F5344CB8AC3E}">
        <p14:creationId xmlns:p14="http://schemas.microsoft.com/office/powerpoint/2010/main" val="38641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667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Задача № </a:t>
            </a:r>
            <a:r>
              <a:rPr lang="ru-RU" sz="2000" dirty="0" smtClean="0">
                <a:latin typeface="Times New Roman"/>
                <a:ea typeface="Times New Roman"/>
              </a:rPr>
              <a:t>1. 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  <a:r>
              <a:rPr lang="ru-RU" sz="2000" b="1" dirty="0">
                <a:latin typeface="Times New Roman"/>
                <a:ea typeface="Times New Roman"/>
              </a:rPr>
              <a:t>Изобразите графически силы, действующие на шар, висящий на нити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784887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Решение.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На шар, висящий на нити, действуют несколько сил: сила тяжести, приложенная к шару, сила упругости нити, приложенная к нити, и вес тела, приложенный к подвесу. Шар неподвижен, поэтому численно эти силы равны, следовательно, длина стрелок, изображающих силы, будет одинакова.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https://uchitel.pro/wp-content/uploads/2018/02/2018-07-30_8-39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1031"/>
            <a:ext cx="8136904" cy="3778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Задача № </a:t>
            </a:r>
            <a:r>
              <a:rPr lang="ru-RU" sz="20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20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Масса футбольного мяча 400 г. Вычислите вес мяча и силу</a:t>
            </a:r>
            <a:br>
              <a:rPr lang="ru-RU" sz="20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тяжести, действующую на него.</a:t>
            </a:r>
            <a:r>
              <a:rPr lang="ru-RU" sz="20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7" descr="20201109_193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4328"/>
            <a:ext cx="7560840" cy="42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966936"/>
          </a:xfrm>
        </p:spPr>
        <p:txBody>
          <a:bodyPr>
            <a:normAutofit/>
          </a:bodyPr>
          <a:lstStyle/>
          <a:p>
            <a:pPr>
              <a:lnSpc>
                <a:spcPts val="1575"/>
              </a:lnSpc>
              <a:spcAft>
                <a:spcPts val="1125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№2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Масса футбольного мяча 400 г. Вычислите вес мяча и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силу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тяжести, действующую на него.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07095"/>
              </p:ext>
            </p:extLst>
          </p:nvPr>
        </p:nvGraphicFramePr>
        <p:xfrm>
          <a:off x="395536" y="1340768"/>
          <a:ext cx="8208912" cy="3474720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936104"/>
                <a:gridCol w="2520280"/>
                <a:gridCol w="3240360"/>
              </a:tblGrid>
              <a:tr h="2626999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Дано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400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10 H/кг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Найти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Р-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F-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кг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endParaRPr lang="ru-RU" sz="13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</a:t>
                      </a:r>
                      <a:r>
                        <a:rPr lang="ru-RU" sz="2400" dirty="0" smtClean="0">
                          <a:solidFill>
                            <a:srgbClr val="333399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Fтяж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. Так как поверхность горизонтальная, то </a:t>
                      </a: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Fтяж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=Р= </a:t>
                      </a: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= 0.4кг*10 H/кг=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=4Н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Aft>
                          <a:spcPts val="1125"/>
                        </a:spcAft>
                      </a:pP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 Ответ: </a:t>
                      </a:r>
                      <a:r>
                        <a:rPr lang="ru-RU" sz="2400" dirty="0" err="1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Fтяж</a:t>
                      </a:r>
                      <a:r>
                        <a:rPr lang="ru-RU" sz="24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=Р=4Н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7" descr="20201109_193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12890"/>
            <a:ext cx="2160240" cy="1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003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На </a:t>
            </a:r>
            <a:r>
              <a:rPr lang="ru-RU" sz="24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 стоит ящик массой 1 тонна. Определить силу тяжести и силу упругости, действующие на ящик, а также вес ящика</a:t>
            </a:r>
            <a:r>
              <a:rPr lang="ru-RU" sz="24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latin typeface="Roboto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N - сила реакции опоры, на которой стоит ящик, приложена к ящику, является силой упругости.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тело стоит неподвижно, т.е. не проваливается сквозь опору, то сила реакции опоры численно равна силе тяжести, действующей на тело.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тела приложен к опоре и численно равен силе тяжести, действующей на тело.)</a:t>
            </a:r>
          </a:p>
        </p:txBody>
      </p:sp>
      <p:pic>
        <p:nvPicPr>
          <p:cNvPr id="6" name="Picture 2" descr="http://class-fizika.ru/images/sd/sd7-3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9070"/>
            <a:ext cx="8496944" cy="36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800200"/>
          </a:xfrm>
        </p:spPr>
        <p:txBody>
          <a:bodyPr>
            <a:normAutofit/>
          </a:bodyPr>
          <a:lstStyle/>
          <a:p>
            <a:r>
              <a:rPr lang="ru-RU" sz="2200" b="1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b="1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силу упругости, возникающую при сжатии пружины на 10 см, если жесткость пружины равна 400 Н/м.</a:t>
            </a:r>
            <a:r>
              <a:rPr lang="ru-RU" sz="2000" dirty="0">
                <a:effectLst/>
                <a:latin typeface="Roboto"/>
              </a:rPr>
              <a:t/>
            </a:r>
            <a:br>
              <a:rPr lang="ru-RU" sz="2000" dirty="0">
                <a:effectLst/>
                <a:latin typeface="Roboto"/>
              </a:rPr>
            </a:br>
            <a:endParaRPr lang="ru-RU" sz="2000" dirty="0"/>
          </a:p>
        </p:txBody>
      </p:sp>
      <p:pic>
        <p:nvPicPr>
          <p:cNvPr id="4098" name="Picture 2" descr="http://class-fizika.ru/images/sd/sd7-3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776864" cy="21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579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Сила упругости — это сила, возникающая при деформации тела, стремящаяся вернуть тело в первоначальное состояние. Упругую силу, действующую на тело со стороны опоры, называют силой реакции опоры.</vt:lpstr>
      <vt:lpstr>Силу, возникающую между поверхностями соприкасающихся тел и препятствующую их относительному перемещению, называют силой трения.</vt:lpstr>
      <vt:lpstr>Презентация PowerPoint</vt:lpstr>
      <vt:lpstr>Задача № 2.  Масса футбольного мяча 400 г. Вычислите вес мяча и силу   тяжести, действующую на него.  </vt:lpstr>
      <vt:lpstr>Задача №2 Масса футбольного мяча 400 г. Вычислите вес мяча и силу   тяжести, действующую на него.  </vt:lpstr>
      <vt:lpstr>Задача 3. На полу стоит ящик массой 1 тонна. Определить силу тяжести и силу упругости, действующие на ящик, а также вес ящика.</vt:lpstr>
      <vt:lpstr>Задача 4. Определить силу упругости, возникающую при сжатии пружины на 10 см, если жесткость пружины равна 400 Н/м. </vt:lpstr>
      <vt:lpstr>Задача 5. Определить максимальную силу упругости, возникающую при растяжении резины грузом массой 5 кг. </vt:lpstr>
      <vt:lpstr>Задача 6. Найти удлинение пружины, возникающее под действием подвешенного к ней груза массой 200 г, если жесткость пружины равна 1000 Н/м. (в этой задаче Х -это удлинение пружины, иначе величина деформации пружины, равна изменению длины пружины при деформации)  </vt:lpstr>
      <vt:lpstr>Задача № 7. Какой вес имеет вода объемом 3 дм3?  </vt:lpstr>
      <vt:lpstr>  Задача 8. Подвешенная к потолку люстра действует на потолок с силой 49 Н. Какова масса люстры?</vt:lpstr>
      <vt:lpstr>Решить задачи самостоятельно  В сосуде с водой находятся два бруска одинаковой массы — де­ревянный и медный. На какой из брусков действует большая си­ла тяжести? </vt:lpstr>
      <vt:lpstr>Решить задачи самостоятельно до 29.11.2020. Выполненное задание отправить на э/а   galina-okuneva@mail.ru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Бумага и ее свойства</dc:title>
  <cp:lastModifiedBy>Okunev</cp:lastModifiedBy>
  <cp:revision>106</cp:revision>
  <dcterms:modified xsi:type="dcterms:W3CDTF">2020-11-22T14:40:48Z</dcterms:modified>
</cp:coreProperties>
</file>