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18" r:id="rId3"/>
    <p:sldId id="319" r:id="rId4"/>
    <p:sldId id="320" r:id="rId5"/>
    <p:sldId id="321" r:id="rId6"/>
    <p:sldId id="322" r:id="rId7"/>
    <p:sldId id="301" r:id="rId8"/>
    <p:sldId id="323" r:id="rId9"/>
    <p:sldId id="324" r:id="rId10"/>
    <p:sldId id="327" r:id="rId11"/>
    <p:sldId id="328" r:id="rId12"/>
    <p:sldId id="331" r:id="rId13"/>
    <p:sldId id="332" r:id="rId14"/>
    <p:sldId id="330" r:id="rId15"/>
    <p:sldId id="326" r:id="rId16"/>
    <p:sldId id="325" r:id="rId17"/>
    <p:sldId id="334" r:id="rId18"/>
    <p:sldId id="335" r:id="rId19"/>
    <p:sldId id="303" r:id="rId20"/>
    <p:sldId id="304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0" autoAdjust="0"/>
  </p:normalViewPr>
  <p:slideViewPr>
    <p:cSldViewPr>
      <p:cViewPr varScale="1">
        <p:scale>
          <a:sx n="53" d="100"/>
          <a:sy n="53" d="100"/>
        </p:scale>
        <p:origin x="-128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8C7F-81EF-4703-8E88-4468F92459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10C54-2943-4936-ACA7-6639CBBC3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1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hys-oge.sdamgia.ru/problem?id=936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hys-oge.sdamgia.ru/problem?id=756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phys-oge.sdamgia.ru/problem?id=127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hys-oge.sdamgia.ru/problem?id=1315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hys-oge.sdamgia.ru/problem?id=1416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98984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Aft>
                <a:spcPts val="1125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 задачи 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расчет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механической работы, мощности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КПД механизма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4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Формулы, используемые на уроках «Задачи на давление жидкостей и газов».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53167"/>
              </p:ext>
            </p:extLst>
          </p:nvPr>
        </p:nvGraphicFramePr>
        <p:xfrm>
          <a:off x="539552" y="1484783"/>
          <a:ext cx="8352928" cy="4030149"/>
        </p:xfrm>
        <a:graphic>
          <a:graphicData uri="http://schemas.openxmlformats.org/drawingml/2006/table">
            <a:tbl>
              <a:tblPr/>
              <a:tblGrid>
                <a:gridCol w="2188627"/>
                <a:gridCol w="1726806"/>
                <a:gridCol w="2429579"/>
                <a:gridCol w="2007916"/>
              </a:tblGrid>
              <a:tr h="1079717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</a:rPr>
                        <a:t>Название величины</a:t>
                      </a:r>
                      <a:endParaRPr lang="ru-RU" sz="2400" b="1" dirty="0">
                        <a:solidFill>
                          <a:srgbClr val="03437C"/>
                        </a:solidFill>
                        <a:effectLst/>
                      </a:endParaRP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</a:rPr>
                        <a:t>Обозначение</a:t>
                      </a:r>
                      <a:endParaRPr lang="ru-RU" sz="2400" b="1" dirty="0">
                        <a:solidFill>
                          <a:srgbClr val="03437C"/>
                        </a:solidFill>
                        <a:effectLst/>
                      </a:endParaRP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993300"/>
                          </a:solidFill>
                          <a:effectLst/>
                        </a:rPr>
                        <a:t>Единица измерения</a:t>
                      </a:r>
                      <a:endParaRPr lang="ru-RU" sz="2400" b="1">
                        <a:solidFill>
                          <a:srgbClr val="03437C"/>
                        </a:solidFill>
                        <a:effectLst/>
                      </a:endParaRP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993300"/>
                          </a:solidFill>
                          <a:effectLst/>
                        </a:rPr>
                        <a:t>Формула</a:t>
                      </a:r>
                      <a:endParaRPr lang="ru-RU" sz="2400" b="1">
                        <a:solidFill>
                          <a:srgbClr val="03437C"/>
                        </a:solidFill>
                        <a:effectLst/>
                      </a:endParaRP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516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>
                          <a:solidFill>
                            <a:srgbClr val="333399"/>
                          </a:solidFill>
                          <a:effectLst/>
                        </a:rPr>
                        <a:t>Высота столба жидкости</a:t>
                      </a:r>
                      <a:endParaRPr lang="ru-RU" sz="2400" b="1" dirty="0">
                        <a:solidFill>
                          <a:srgbClr val="03437C"/>
                        </a:solidFill>
                        <a:effectLst/>
                      </a:endParaRP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3437C"/>
                          </a:solidFill>
                          <a:effectLst/>
                        </a:rPr>
                        <a:t>h</a:t>
                      </a: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3437C"/>
                          </a:solidFill>
                          <a:effectLst/>
                        </a:rPr>
                        <a:t>м</a:t>
                      </a: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3437C"/>
                          </a:solidFill>
                          <a:effectLst/>
                        </a:rPr>
                        <a:t>h = </a:t>
                      </a:r>
                      <a:r>
                        <a:rPr lang="en-US" sz="2400" b="1" i="1">
                          <a:solidFill>
                            <a:srgbClr val="03437C"/>
                          </a:solidFill>
                          <a:effectLst/>
                        </a:rPr>
                        <a:t>p</a:t>
                      </a:r>
                      <a:r>
                        <a:rPr lang="en-US" sz="2400" b="1">
                          <a:solidFill>
                            <a:srgbClr val="03437C"/>
                          </a:solidFill>
                          <a:effectLst/>
                        </a:rPr>
                        <a:t> / (pg)</a:t>
                      </a: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>
                          <a:solidFill>
                            <a:srgbClr val="333399"/>
                          </a:solidFill>
                          <a:effectLst/>
                        </a:rPr>
                        <a:t>Плотность жидкости</a:t>
                      </a:r>
                      <a:endParaRPr lang="ru-RU" sz="2400" b="1">
                        <a:solidFill>
                          <a:srgbClr val="03437C"/>
                        </a:solidFill>
                        <a:effectLst/>
                      </a:endParaRP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3437C"/>
                          </a:solidFill>
                          <a:effectLst/>
                        </a:rPr>
                        <a:t>Р</a:t>
                      </a: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3437C"/>
                          </a:solidFill>
                          <a:effectLst/>
                        </a:rPr>
                        <a:t>кг/м</a:t>
                      </a:r>
                      <a:r>
                        <a:rPr lang="ru-RU" sz="2400" b="1" baseline="30000" dirty="0">
                          <a:solidFill>
                            <a:srgbClr val="03437C"/>
                          </a:solidFill>
                          <a:effectLst/>
                        </a:rPr>
                        <a:t>3</a:t>
                      </a:r>
                      <a:endParaRPr lang="ru-RU" sz="2400" b="1" dirty="0">
                        <a:solidFill>
                          <a:srgbClr val="03437C"/>
                        </a:solidFill>
                        <a:effectLst/>
                      </a:endParaRP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3437C"/>
                          </a:solidFill>
                          <a:effectLst/>
                        </a:rPr>
                        <a:t>p = </a:t>
                      </a:r>
                      <a:r>
                        <a:rPr lang="en-US" sz="2400" b="1" i="1" dirty="0">
                          <a:solidFill>
                            <a:srgbClr val="03437C"/>
                          </a:solidFill>
                          <a:effectLst/>
                        </a:rPr>
                        <a:t>p / (</a:t>
                      </a:r>
                      <a:r>
                        <a:rPr lang="en-US" sz="2400" b="1" i="1" dirty="0" err="1">
                          <a:solidFill>
                            <a:srgbClr val="03437C"/>
                          </a:solidFill>
                          <a:effectLst/>
                        </a:rPr>
                        <a:t>gh</a:t>
                      </a:r>
                      <a:r>
                        <a:rPr lang="en-US" sz="2400" b="1" i="1" dirty="0">
                          <a:solidFill>
                            <a:srgbClr val="03437C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rgbClr val="03437C"/>
                        </a:solidFill>
                        <a:effectLst/>
                      </a:endParaRP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14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>
                          <a:solidFill>
                            <a:srgbClr val="333399"/>
                          </a:solidFill>
                          <a:effectLst/>
                        </a:rPr>
                        <a:t>Давление</a:t>
                      </a:r>
                      <a:endParaRPr lang="ru-RU" sz="2400" b="1">
                        <a:solidFill>
                          <a:srgbClr val="03437C"/>
                        </a:solidFill>
                        <a:effectLst/>
                      </a:endParaRP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>
                          <a:solidFill>
                            <a:srgbClr val="03437C"/>
                          </a:solidFill>
                          <a:effectLst/>
                        </a:rPr>
                        <a:t>Р</a:t>
                      </a:r>
                      <a:endParaRPr lang="ru-RU" sz="2400" b="1" dirty="0">
                        <a:solidFill>
                          <a:srgbClr val="03437C"/>
                        </a:solidFill>
                        <a:effectLst/>
                      </a:endParaRP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3437C"/>
                          </a:solidFill>
                          <a:effectLst/>
                        </a:rPr>
                        <a:t>Па</a:t>
                      </a: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>
                          <a:solidFill>
                            <a:srgbClr val="03437C"/>
                          </a:solidFill>
                          <a:effectLst/>
                        </a:rPr>
                        <a:t>p</a:t>
                      </a:r>
                      <a:r>
                        <a:rPr lang="en-US" sz="2400" b="1" dirty="0">
                          <a:solidFill>
                            <a:srgbClr val="03437C"/>
                          </a:solidFill>
                          <a:effectLst/>
                        </a:rPr>
                        <a:t> = </a:t>
                      </a:r>
                      <a:r>
                        <a:rPr lang="en-US" sz="2400" b="1" dirty="0" err="1">
                          <a:solidFill>
                            <a:srgbClr val="03437C"/>
                          </a:solidFill>
                          <a:effectLst/>
                        </a:rPr>
                        <a:t>pgh</a:t>
                      </a:r>
                      <a:endParaRPr lang="en-US" sz="2400" b="1" dirty="0">
                        <a:solidFill>
                          <a:srgbClr val="03437C"/>
                        </a:solidFill>
                        <a:effectLst/>
                      </a:endParaRP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14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>
                          <a:solidFill>
                            <a:srgbClr val="333399"/>
                          </a:solidFill>
                          <a:effectLst/>
                        </a:rPr>
                        <a:t>Постоянная</a:t>
                      </a:r>
                      <a:endParaRPr lang="ru-RU" sz="2400" b="1" dirty="0">
                        <a:solidFill>
                          <a:srgbClr val="03437C"/>
                        </a:solidFill>
                        <a:effectLst/>
                      </a:endParaRP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3437C"/>
                          </a:solidFill>
                          <a:effectLst/>
                        </a:rPr>
                        <a:t>g ≈ 10 </a:t>
                      </a:r>
                      <a:r>
                        <a:rPr lang="ru-RU" sz="2400" b="1">
                          <a:solidFill>
                            <a:srgbClr val="03437C"/>
                          </a:solidFill>
                          <a:effectLst/>
                        </a:rPr>
                        <a:t>Н/кг</a:t>
                      </a: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3437C"/>
                          </a:solidFill>
                          <a:effectLst/>
                        </a:rPr>
                        <a:t>Н/кг</a:t>
                      </a:r>
                    </a:p>
                  </a:txBody>
                  <a:tcPr marL="26067" marR="26067" marT="26067" marB="260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62560" marR="62560" marT="31280" marB="3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68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755576" y="1276311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Архимеда. На погружённое в жидкость (или газ) тело действует выталкивающая и направленная вертикально вверх сила, равная по модулю весу вытесненной этим телом жидкости (или газа).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g •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g =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27046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Архимедова сила,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плотность жидкости,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ускорение свободного падения,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объем жидкости,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масса жидкости,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вес жидкости</a:t>
            </a:r>
            <a:r>
              <a:rPr lang="ru-RU" sz="2400" dirty="0">
                <a:solidFill>
                  <a:srgbClr val="3C586D"/>
                </a:solidFill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691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лавание т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2470"/>
            <a:ext cx="5328592" cy="66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4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36174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— это способность тела удерживаться на поверхности жидкости или на определённом уровне внутри жидкости. На любое тело, находящееся в жидкости, действуют две силы, направленные в противоположные стороны: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тяжести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архимедова сила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Сила тяжести равна весу тела и направлена вниз, архимедова же сила зависит от плотности жидкости и направлена вверх.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675495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тонет, если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   тело всплывает, если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5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кон Архим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0872"/>
            <a:ext cx="5904656" cy="6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84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№1.Сплошной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плотностью 900 кг/м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плавает на границе раздела воды и керосина, погружаясь в воду на 4 см (см. рисунок). Слой керосина располагается выше, чем верхняя поверхность кубика. Определите длину рёбра кубика</a:t>
            </a:r>
          </a:p>
        </p:txBody>
      </p:sp>
      <p:pic>
        <p:nvPicPr>
          <p:cNvPr id="1031" name="Picture 7" descr="https://phys-oge.sdamgia.ru/get_file?id=76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24" y="1188776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Okunev\Desktop\20201207_122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49757"/>
            <a:ext cx="8136904" cy="42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Okunev\Desktop\20201207_122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6" y="692696"/>
            <a:ext cx="87609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24 №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936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вертикальные сообщающиеся сосуды поверх ртути налиты различные жидкости. В один сосуд — столбик воды высотой 80 см, а в другой — столбик спирта высотой 15 см. Определите разность уровней ртути в сосудах.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0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25 №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756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 в твёрдом состоянии массой 5 кг с удельной теплотой плавления 60 кДж/кг помещают в электрическую печь с КПД 80%. График зависимости температуры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этого вещества от времени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изображён на рисунке. Определите мощность электрической печи.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дайте в ваттах.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 </a:t>
            </a:r>
            <a:endParaRPr lang="ru-RU" dirty="0">
              <a:effectLst/>
            </a:endParaRPr>
          </a:p>
        </p:txBody>
      </p:sp>
      <p:pic>
        <p:nvPicPr>
          <p:cNvPr id="1027" name="Picture 3" descr="https://phys-oge.sdamgia.ru/get_file?id=58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" y="2404632"/>
            <a:ext cx="8852094" cy="34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90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Задача № 2.  На теплоходе установлен дизельный двигатель мощностью 80 кВт с КПД 30%. На сколько километров пути ему хватит 1 т дизельного топлива при скорости движения 20 км/ч? Удельная теплота сгорания дизельного топлива 43 МДж/кг.</a:t>
            </a:r>
          </a:p>
        </p:txBody>
      </p:sp>
      <p:pic>
        <p:nvPicPr>
          <p:cNvPr id="1026" name="Picture 2" descr="C:\Users\Okunev\Desktop\20201204_154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9" y="1772816"/>
            <a:ext cx="844093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Механическая работа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(или работа силы над телом) – физическая величина, равная по модулю произведению силы на путь, пройденный телом вдоль направления этой силы. Если вектор силы перпендикулярен направлению движения тела, то совершаемая этой силой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равна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нулю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вектор силы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сонаправлен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направлением движения тела, то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силы считают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вектор силы противоположен направлению движения тела, то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силы считают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отрицательной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когда точка приложения силы перемещается в направлении действия силы, механическая работа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равна произведению модуля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силы на путь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пройденный точкой приложения силы: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=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работы в СИ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Джоуль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(Дж) =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«Золотое правило» механики с использованием понятия работы: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никакой простой механизм не дает выигрыша в работе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37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unev\Desktop\20201204_154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624736" cy="30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kunev\Desktop\20201204_154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47308"/>
            <a:ext cx="5472608" cy="32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0688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sz="2800" dirty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sz="28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сайте РЕШУ ОГЭ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самостоятельно проработайте 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раздел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Тепловые явления Часть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Повторить 7класс. Гл. Давление твердых тел, жидкостей и газов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7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Коэффициент полезного действия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(КПД) – физическая величина, равная отношению полезной работы к полной совершённой работе. КПД показывает долю полезной работы от полной и, как и все доли, всегда имеет положительный знак и не имеет «своей» единицы для измерения. Значение КПД обычно выражают 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нужно переводить в десятичную дробь для дальнейших вычислений.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Коэффициентом полезного действия (КПД) механизма называют отношение полезной работы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совершенной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выраженное в процентах: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=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/А</a:t>
            </a:r>
            <a:r>
              <a:rPr 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· 100%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КПД любого реального механизма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100 %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(из-за трения и из-за того, что сами механизмы и их части имеют некоторую массу).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Мощность действия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физическая величина, равная отношению механической работы ко времени, за которое она была совершена. Мощность характеризует быстроту (скорость) совершения работы. Мощность принято вычислять только для тех действий, в которых механическая работа положительна.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отношение совершенной работы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промежутку времени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который эта работа совершена: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A/t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мощности в СИ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ватт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(Вт) = 1 Дж/с.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можно выразить через силу и скорость с помощью формулы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Fv</a:t>
            </a:r>
            <a:r>
              <a:rPr lang="ru-RU" dirty="0">
                <a:solidFill>
                  <a:srgbClr val="3C586D"/>
                </a:solidFill>
              </a:rPr>
              <a:t>.</a:t>
            </a:r>
            <a:endParaRPr lang="ru-RU" b="0" dirty="0">
              <a:solidFill>
                <a:srgbClr val="3C586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856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еханическая раб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544616" cy="632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2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еханическая работа, мощность и КП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992888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1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24 № 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1270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Подъёмный кран равномерно поднимает груз массой 2,5 тонны со скоростью 0,2 м/с. Определите мощность двигателя крана, если известно, что его коэффициент полезного действия 40%.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запишите в киловаттах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Okunev\Desktop\20201207_122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4" y="1988840"/>
            <a:ext cx="83209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24 №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13152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массой 1 т трогается с места и движется с ускорением 1,2 м/с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Определите работу силы тяги на первых 10 м пути, если сила сопротивления равна 200 H.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Okunev\Desktop\20201207_122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4" y="1844825"/>
            <a:ext cx="8528948" cy="44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24 №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14166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массой 2,3 т равномерно движется по горизонтальной дороге. Определите удельную теплоту сгорания бензина, если для прохождения 142 км пути двигатель автомобиля при средней силе сопротивления движению, равной 0,03 веса автомобиля, израсходовал 15 л топлива. КПД двигателя равен 20 %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Okunev\Desktop\20201207_122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9" y="2348880"/>
            <a:ext cx="8441615" cy="426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для решения задач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жидкости на покоящееся в ней тело называют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гидростатическим давлением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Гидростатическое давление на глубине h равно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 p*g*h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Паскаля. Жидкость и газ передают оказываемое на них давление во всех направлениях одинаково.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адачи на давление жидкос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81704"/>
            <a:ext cx="8352928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04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1294</TotalTime>
  <Words>446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 Решение задачи на расчет  механической работы, мощности и КПД механизма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Скорость равномерного движения тела по окружности   Код ОГЭ 1.5. Скорость равномерного движения тела по окружности. Направление скорости. Формула для вычисления скорости через радиус окружности и период обращения. Центростремительное ускорение. Направление центростремительного ускорения. Формула для вычисления ускорения. Формула, связывающая период и частоту обращения</dc:title>
  <dc:creator>Okunev</dc:creator>
  <cp:lastModifiedBy>Okunev</cp:lastModifiedBy>
  <cp:revision>132</cp:revision>
  <dcterms:created xsi:type="dcterms:W3CDTF">2020-11-13T05:21:00Z</dcterms:created>
  <dcterms:modified xsi:type="dcterms:W3CDTF">2020-12-20T13:34:55Z</dcterms:modified>
</cp:coreProperties>
</file>