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317AC1-0700-4F9D-A050-8D46D3122DE1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4E8710-40C3-4FFD-B113-172FB8574B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olomna-dou14.edumsko.ru/activity/doma/post/968485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v0ab@yandex.r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724704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5074" y="142852"/>
            <a:ext cx="2643174" cy="166671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42844" y="1571612"/>
            <a:ext cx="87536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Симметричность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легоконструировании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.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Рисунок 6" descr="2702464661_db0c4c0194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7422" y="3286124"/>
            <a:ext cx="4357718" cy="339902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332656"/>
            <a:ext cx="54360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Добрый день!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Занятия по образовательной программе будут проводиться дистанционно до особых распоряжений.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Что такое симметричность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929718" cy="278608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Симметрия – с греческого языка переводится , как соразмерность . Симметрия означает, что правая и левая сторона относительно какой-либо плоскости выглядят одинаково , это полное зеркальное соответствие в расположении частей целого относительно средней линии , центра .</a:t>
            </a:r>
            <a:endParaRPr lang="ru-RU" dirty="0"/>
          </a:p>
        </p:txBody>
      </p:sp>
      <p:pic>
        <p:nvPicPr>
          <p:cNvPr id="6" name="Рисунок 5" descr="thumb-1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071942"/>
            <a:ext cx="2590800" cy="2305050"/>
          </a:xfrm>
          <a:prstGeom prst="rect">
            <a:avLst/>
          </a:prstGeom>
        </p:spPr>
      </p:pic>
      <p:pic>
        <p:nvPicPr>
          <p:cNvPr id="7" name="Рисунок 6" descr="fe2799870980c543cb83404b3343967b_94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4071942"/>
            <a:ext cx="2721230" cy="2286016"/>
          </a:xfrm>
          <a:prstGeom prst="rect">
            <a:avLst/>
          </a:prstGeom>
        </p:spPr>
      </p:pic>
      <p:pic>
        <p:nvPicPr>
          <p:cNvPr id="8" name="Рисунок 7" descr="i_00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43702" y="3643314"/>
            <a:ext cx="1794727" cy="28682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37-037-Tvorcheskoe-zadanie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596" y="285728"/>
            <a:ext cx="8429684" cy="621510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</a:t>
            </a:r>
            <a:r>
              <a:rPr lang="ru-RU" dirty="0" smtClean="0">
                <a:latin typeface="Arial Black" pitchFamily="34" charset="0"/>
              </a:rPr>
              <a:t>Творческая работа </a:t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>                   « Бабочка 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img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571612"/>
            <a:ext cx="5429288" cy="457203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9CoEOxQykO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14290"/>
            <a:ext cx="3500462" cy="2986332"/>
          </a:xfrm>
          <a:prstGeom prst="rect">
            <a:avLst/>
          </a:prstGeom>
        </p:spPr>
      </p:pic>
      <p:pic>
        <p:nvPicPr>
          <p:cNvPr id="7" name="Рисунок 6" descr="132280909176279500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438" y="285728"/>
            <a:ext cx="3857652" cy="2786082"/>
          </a:xfrm>
          <a:prstGeom prst="rect">
            <a:avLst/>
          </a:prstGeom>
        </p:spPr>
      </p:pic>
      <p:pic>
        <p:nvPicPr>
          <p:cNvPr id="8" name="Рисунок 7" descr="1343147860860201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3357562"/>
            <a:ext cx="3903546" cy="2914648"/>
          </a:xfrm>
          <a:prstGeom prst="rect">
            <a:avLst/>
          </a:prstGeom>
        </p:spPr>
      </p:pic>
      <p:pic>
        <p:nvPicPr>
          <p:cNvPr id="9" name="Рисунок 8" descr="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8" y="3357562"/>
            <a:ext cx="3920299" cy="29527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566678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32414F"/>
                </a:solidFill>
                <a:latin typeface="GolosText"/>
              </a:rPr>
              <a:t>Математическая игра  с использованием </a:t>
            </a:r>
            <a:r>
              <a:rPr lang="ru-RU" b="1" dirty="0" err="1">
                <a:solidFill>
                  <a:srgbClr val="32414F"/>
                </a:solidFill>
                <a:latin typeface="GolosText"/>
              </a:rPr>
              <a:t>лего</a:t>
            </a:r>
            <a:r>
              <a:rPr lang="ru-RU" b="1" dirty="0">
                <a:solidFill>
                  <a:srgbClr val="32414F"/>
                </a:solidFill>
                <a:latin typeface="GolosText"/>
              </a:rPr>
              <a:t> очень полезна для развития пространственного мышления и чувства симметрии. </a:t>
            </a:r>
            <a:endParaRPr lang="ru-RU" dirty="0">
              <a:solidFill>
                <a:srgbClr val="32414F"/>
              </a:solidFill>
              <a:latin typeface="GolosText"/>
            </a:endParaRPr>
          </a:p>
          <a:p>
            <a:pPr algn="ctr"/>
            <a:r>
              <a:rPr lang="ru-RU" b="1" dirty="0">
                <a:solidFill>
                  <a:srgbClr val="32414F"/>
                </a:solidFill>
                <a:latin typeface="GolosText"/>
              </a:rPr>
              <a:t>Что такое симметрия? Симметрия– это гармония красоты.</a:t>
            </a:r>
            <a:r>
              <a:rPr lang="ru-RU" dirty="0">
                <a:solidFill>
                  <a:srgbClr val="32414F"/>
                </a:solidFill>
                <a:latin typeface="GolosText"/>
              </a:rPr>
              <a:t/>
            </a:r>
            <a:br>
              <a:rPr lang="ru-RU" dirty="0">
                <a:solidFill>
                  <a:srgbClr val="32414F"/>
                </a:solidFill>
                <a:latin typeface="GolosText"/>
              </a:rPr>
            </a:br>
            <a:r>
              <a:rPr lang="ru-RU" dirty="0">
                <a:solidFill>
                  <a:srgbClr val="32414F"/>
                </a:solidFill>
                <a:latin typeface="GolosText"/>
              </a:rPr>
              <a:t>Симметричные предметы окружают нас: листья, цветы, человек и животные; изобретения человека: автомобили, здания, фонари и лавочки. </a:t>
            </a:r>
            <a:br>
              <a:rPr lang="ru-RU" dirty="0">
                <a:solidFill>
                  <a:srgbClr val="32414F"/>
                </a:solidFill>
                <a:latin typeface="GolosText"/>
              </a:rPr>
            </a:br>
            <a:r>
              <a:rPr lang="ru-RU" dirty="0">
                <a:solidFill>
                  <a:srgbClr val="32414F"/>
                </a:solidFill>
                <a:latin typeface="GolosText"/>
              </a:rPr>
              <a:t>Обратите внимание ребенка на это чудесное свойство многих предметов. Попробуйте находить такие предметы</a:t>
            </a:r>
            <a:r>
              <a:rPr lang="ru-RU" dirty="0" smtClean="0">
                <a:solidFill>
                  <a:srgbClr val="32414F"/>
                </a:solidFill>
                <a:latin typeface="GolosText"/>
              </a:rPr>
              <a:t>.</a:t>
            </a:r>
          </a:p>
          <a:p>
            <a:pPr algn="ctr"/>
            <a:endParaRPr lang="ru-RU" b="0" i="0" dirty="0">
              <a:solidFill>
                <a:srgbClr val="32414F"/>
              </a:solidFill>
              <a:effectLst/>
              <a:latin typeface="GolosTex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967335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  <a:hlinkClick r:id="rId2"/>
              </a:rPr>
              <a:t>ПОИГРАЙТЕ  с  детьми  в математическую  игру.</a:t>
            </a:r>
          </a:p>
          <a:p>
            <a:endParaRPr lang="ru-RU" dirty="0">
              <a:hlinkClick r:id="rId2"/>
            </a:endParaRPr>
          </a:p>
          <a:p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kolomna-dou14.edumsko.ru/activity/doma/post/968485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822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g8a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158" y="1071546"/>
            <a:ext cx="4572000" cy="2707658"/>
          </a:xfrm>
          <a:prstGeom prst="rect">
            <a:avLst/>
          </a:prstGeom>
        </p:spPr>
      </p:pic>
      <p:pic>
        <p:nvPicPr>
          <p:cNvPr id="3" name="Рисунок 2" descr="Asymmetry-Compariss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1071546"/>
            <a:ext cx="2343317" cy="2643206"/>
          </a:xfrm>
          <a:prstGeom prst="rect">
            <a:avLst/>
          </a:prstGeom>
        </p:spPr>
      </p:pic>
      <p:pic>
        <p:nvPicPr>
          <p:cNvPr id="4" name="Рисунок 3" descr="asimmetrija-litsa_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143380"/>
            <a:ext cx="7143800" cy="192882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42910" y="142852"/>
            <a:ext cx="7850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Примеры асимметрии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>
                <a:solidFill>
                  <a:prstClr val="black"/>
                </a:solidFill>
                <a:latin typeface="Calibri"/>
              </a:rPr>
              <a:t>Фотографии выполненных работ жду до </a:t>
            </a:r>
            <a:r>
              <a:rPr lang="ru-RU" sz="4400" b="1" smtClean="0">
                <a:solidFill>
                  <a:prstClr val="black"/>
                </a:solidFill>
                <a:latin typeface="Calibri"/>
              </a:rPr>
              <a:t>14 октября</a:t>
            </a:r>
            <a:endParaRPr lang="ru-RU" sz="4400" b="1" dirty="0">
              <a:solidFill>
                <a:prstClr val="black"/>
              </a:solidFill>
              <a:latin typeface="Calibri"/>
            </a:endParaRPr>
          </a:p>
          <a:p>
            <a:pPr lvl="0" algn="ctr"/>
            <a:r>
              <a:rPr lang="ru-RU" sz="4400" b="1" dirty="0">
                <a:solidFill>
                  <a:prstClr val="black"/>
                </a:solidFill>
                <a:latin typeface="Calibri"/>
              </a:rPr>
              <a:t>по электронному адресу </a:t>
            </a:r>
            <a:r>
              <a:rPr lang="en-US" sz="4400" b="1" u="sng" dirty="0" err="1">
                <a:solidFill>
                  <a:prstClr val="black"/>
                </a:solidFill>
                <a:latin typeface="Calibri"/>
                <a:hlinkClick r:id="rId2"/>
              </a:rPr>
              <a:t>rv</a:t>
            </a:r>
            <a:r>
              <a:rPr lang="ru-RU" sz="4400" b="1" u="sng" dirty="0">
                <a:solidFill>
                  <a:prstClr val="black"/>
                </a:solidFill>
                <a:latin typeface="Calibri"/>
                <a:hlinkClick r:id="rId2"/>
              </a:rPr>
              <a:t>0</a:t>
            </a:r>
            <a:r>
              <a:rPr lang="en-US" sz="4400" b="1" u="sng" dirty="0" err="1">
                <a:solidFill>
                  <a:prstClr val="black"/>
                </a:solidFill>
                <a:latin typeface="Calibri"/>
                <a:hlinkClick r:id="rId2"/>
              </a:rPr>
              <a:t>ab</a:t>
            </a:r>
            <a:r>
              <a:rPr lang="ru-RU" sz="4400" b="1" u="sng" dirty="0">
                <a:solidFill>
                  <a:prstClr val="black"/>
                </a:solidFill>
                <a:latin typeface="Calibri"/>
                <a:hlinkClick r:id="rId2"/>
              </a:rPr>
              <a:t>@</a:t>
            </a:r>
            <a:r>
              <a:rPr lang="en-US" sz="4400" b="1" u="sng" dirty="0" err="1">
                <a:solidFill>
                  <a:prstClr val="black"/>
                </a:solidFill>
                <a:latin typeface="Calibri"/>
                <a:hlinkClick r:id="rId2"/>
              </a:rPr>
              <a:t>yandex</a:t>
            </a:r>
            <a:r>
              <a:rPr lang="ru-RU" sz="4400" b="1" u="sng" dirty="0">
                <a:solidFill>
                  <a:prstClr val="black"/>
                </a:solidFill>
                <a:latin typeface="Calibri"/>
                <a:hlinkClick r:id="rId2"/>
              </a:rPr>
              <a:t>.</a:t>
            </a:r>
            <a:r>
              <a:rPr lang="en-US" sz="4400" b="1" u="sng" dirty="0" err="1">
                <a:solidFill>
                  <a:prstClr val="black"/>
                </a:solidFill>
                <a:latin typeface="Calibri"/>
                <a:hlinkClick r:id="rId2"/>
              </a:rPr>
              <a:t>ru</a:t>
            </a:r>
            <a:r>
              <a:rPr lang="ru-RU" sz="4400" dirty="0">
                <a:solidFill>
                  <a:prstClr val="black"/>
                </a:solidFill>
                <a:latin typeface="Calibri"/>
              </a:rPr>
              <a:t>  или </a:t>
            </a:r>
            <a:r>
              <a:rPr lang="en-US" sz="4400" dirty="0" err="1">
                <a:solidFill>
                  <a:prstClr val="black"/>
                </a:solidFill>
                <a:latin typeface="Calibri"/>
              </a:rPr>
              <a:t>Viber</a:t>
            </a:r>
            <a:r>
              <a:rPr lang="ru-RU" sz="44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4400" dirty="0" err="1">
                <a:solidFill>
                  <a:prstClr val="black"/>
                </a:solidFill>
                <a:latin typeface="Calibri"/>
              </a:rPr>
              <a:t>WhatsApp</a:t>
            </a:r>
            <a:endParaRPr lang="ru-RU" sz="4400" dirty="0">
              <a:solidFill>
                <a:prstClr val="black"/>
              </a:solidFill>
              <a:latin typeface="Calibri"/>
            </a:endParaRPr>
          </a:p>
          <a:p>
            <a:pPr lvl="0" algn="ctr"/>
            <a:r>
              <a:rPr lang="ru-RU" sz="4400" b="1" dirty="0">
                <a:solidFill>
                  <a:prstClr val="black"/>
                </a:solidFill>
                <a:latin typeface="Calibri"/>
              </a:rPr>
              <a:t> </a:t>
            </a:r>
            <a:endParaRPr lang="ru-RU" sz="4400" dirty="0">
              <a:solidFill>
                <a:prstClr val="black"/>
              </a:solidFill>
              <a:latin typeface="Calibri"/>
            </a:endParaRPr>
          </a:p>
          <a:p>
            <a:pPr lvl="0" algn="ctr"/>
            <a:r>
              <a:rPr lang="ru-RU" sz="4400" b="1" dirty="0">
                <a:solidFill>
                  <a:prstClr val="black"/>
                </a:solidFill>
                <a:latin typeface="Calibri"/>
              </a:rPr>
              <a:t>Желаю удачи!</a:t>
            </a:r>
            <a:endParaRPr lang="ru-RU" sz="4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2170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</TotalTime>
  <Words>88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Презентация PowerPoint</vt:lpstr>
      <vt:lpstr>        Что такое симметричность ?</vt:lpstr>
      <vt:lpstr>Презентация PowerPoint</vt:lpstr>
      <vt:lpstr>                  Творческая работа                     « Бабочка 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Семья Райко</dc:creator>
  <cp:lastModifiedBy>Преподователь</cp:lastModifiedBy>
  <cp:revision>9</cp:revision>
  <dcterms:created xsi:type="dcterms:W3CDTF">2015-11-12T03:06:04Z</dcterms:created>
  <dcterms:modified xsi:type="dcterms:W3CDTF">2024-10-04T02:37:29Z</dcterms:modified>
</cp:coreProperties>
</file>